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72" r:id="rId3"/>
    <p:sldId id="310" r:id="rId4"/>
    <p:sldId id="311" r:id="rId5"/>
    <p:sldId id="308" r:id="rId6"/>
    <p:sldId id="312" r:id="rId7"/>
    <p:sldId id="307" r:id="rId8"/>
    <p:sldId id="317" r:id="rId9"/>
    <p:sldId id="318" r:id="rId10"/>
    <p:sldId id="319" r:id="rId11"/>
    <p:sldId id="320" r:id="rId12"/>
    <p:sldId id="329" r:id="rId13"/>
    <p:sldId id="279" r:id="rId14"/>
    <p:sldId id="324" r:id="rId15"/>
    <p:sldId id="258" r:id="rId16"/>
    <p:sldId id="288" r:id="rId17"/>
    <p:sldId id="330" r:id="rId18"/>
    <p:sldId id="263" r:id="rId19"/>
    <p:sldId id="332" r:id="rId20"/>
    <p:sldId id="326" r:id="rId21"/>
    <p:sldId id="285" r:id="rId22"/>
    <p:sldId id="286" r:id="rId23"/>
    <p:sldId id="287" r:id="rId24"/>
    <p:sldId id="260" r:id="rId25"/>
    <p:sldId id="283" r:id="rId26"/>
    <p:sldId id="265" r:id="rId27"/>
    <p:sldId id="344" r:id="rId28"/>
    <p:sldId id="274" r:id="rId29"/>
    <p:sldId id="328" r:id="rId30"/>
    <p:sldId id="276" r:id="rId31"/>
    <p:sldId id="322" r:id="rId32"/>
    <p:sldId id="323" r:id="rId33"/>
    <p:sldId id="331" r:id="rId34"/>
    <p:sldId id="293" r:id="rId35"/>
    <p:sldId id="294" r:id="rId36"/>
    <p:sldId id="282" r:id="rId37"/>
    <p:sldId id="266" r:id="rId38"/>
    <p:sldId id="333" r:id="rId39"/>
    <p:sldId id="334" r:id="rId40"/>
    <p:sldId id="275" r:id="rId41"/>
    <p:sldId id="336" r:id="rId42"/>
    <p:sldId id="339" r:id="rId43"/>
    <p:sldId id="340" r:id="rId44"/>
    <p:sldId id="278" r:id="rId45"/>
    <p:sldId id="346" r:id="rId46"/>
    <p:sldId id="341" r:id="rId47"/>
    <p:sldId id="342" r:id="rId48"/>
    <p:sldId id="261" r:id="rId49"/>
    <p:sldId id="26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p:restoredTop sz="69200"/>
  </p:normalViewPr>
  <p:slideViewPr>
    <p:cSldViewPr snapToGrid="0" snapToObjects="1">
      <p:cViewPr varScale="1">
        <p:scale>
          <a:sx n="102" d="100"/>
          <a:sy n="102" d="100"/>
        </p:scale>
        <p:origin x="1448" y="192"/>
      </p:cViewPr>
      <p:guideLst/>
    </p:cSldViewPr>
  </p:slideViewPr>
  <p:notesTextViewPr>
    <p:cViewPr>
      <p:scale>
        <a:sx n="170" d="100"/>
        <a:sy n="17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27446-6709-1A4E-8711-92212A65FFDA}" type="datetimeFigureOut">
              <a:rPr lang="en-US" smtClean="0"/>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F13E2C-DD3A-084B-91B8-70B6B1CD5352}" type="slidenum">
              <a:rPr lang="en-US" smtClean="0"/>
              <a:t>‹#›</a:t>
            </a:fld>
            <a:endParaRPr lang="en-US"/>
          </a:p>
        </p:txBody>
      </p:sp>
    </p:spTree>
    <p:extLst>
      <p:ext uri="{BB962C8B-B14F-4D97-AF65-F5344CB8AC3E}">
        <p14:creationId xmlns:p14="http://schemas.microsoft.com/office/powerpoint/2010/main" val="91487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start off my presentation by introducing the research domain – diagnostic medical ultrasound. Ultrasound is a portable, affordable, and real-time imaging modality that can provide a cross-sectional view of soft tissues. Shown here is a brightness-mode, or B-mode, image of a cross-section view of the liver of a healthy 37-year-old male. B-mode images like this one characterizes the </a:t>
            </a:r>
            <a:r>
              <a:rPr lang="en-US" sz="1200" b="0" i="0" kern="1200" dirty="0">
                <a:solidFill>
                  <a:schemeClr val="tx1"/>
                </a:solidFill>
                <a:effectLst/>
                <a:latin typeface="+mn-lt"/>
                <a:ea typeface="+mn-ea"/>
                <a:cs typeface="+mn-cs"/>
              </a:rPr>
              <a:t>acoustic impedance of a two-dimensional tissue cross-sections in grayscale. The circled region in the image is a region of the liver and inside the polygonal </a:t>
            </a:r>
            <a:r>
              <a:rPr lang="en-US" sz="1200" b="0" i="0" kern="1200" dirty="0" err="1">
                <a:solidFill>
                  <a:schemeClr val="tx1"/>
                </a:solidFill>
                <a:effectLst/>
                <a:latin typeface="+mn-lt"/>
                <a:ea typeface="+mn-ea"/>
                <a:cs typeface="+mn-cs"/>
              </a:rPr>
              <a:t>hightlight</a:t>
            </a:r>
            <a:r>
              <a:rPr lang="en-US" sz="1200" b="0" i="0" kern="1200" dirty="0">
                <a:solidFill>
                  <a:schemeClr val="tx1"/>
                </a:solidFill>
                <a:effectLst/>
                <a:latin typeface="+mn-lt"/>
                <a:ea typeface="+mn-ea"/>
                <a:cs typeface="+mn-cs"/>
              </a:rPr>
              <a:t> is </a:t>
            </a:r>
            <a:r>
              <a:rPr lang="en-US" sz="1200" b="0" i="0" u="none" strike="noStrike" kern="1200" dirty="0">
                <a:solidFill>
                  <a:schemeClr val="tx1"/>
                </a:solidFill>
                <a:effectLst/>
                <a:latin typeface="+mn-lt"/>
                <a:ea typeface="+mn-ea"/>
                <a:cs typeface="+mn-cs"/>
              </a:rPr>
              <a:t>segment of a blood vessel cutting through the field of view. Another notable feature is the presence of speckles which are caused by mutual </a:t>
            </a:r>
            <a:r>
              <a:rPr lang="en-US" sz="1200" b="0" i="0" u="none" strike="noStrike" kern="1200" dirty="0" err="1">
                <a:solidFill>
                  <a:schemeClr val="tx1"/>
                </a:solidFill>
                <a:effectLst/>
                <a:latin typeface="+mn-lt"/>
                <a:ea typeface="+mn-ea"/>
                <a:cs typeface="+mn-cs"/>
              </a:rPr>
              <a:t>intereference</a:t>
            </a:r>
            <a:r>
              <a:rPr lang="en-US" sz="1200" b="0" i="0" u="none" strike="noStrike" kern="1200" dirty="0">
                <a:solidFill>
                  <a:schemeClr val="tx1"/>
                </a:solidFill>
                <a:effectLst/>
                <a:latin typeface="+mn-lt"/>
                <a:ea typeface="+mn-ea"/>
                <a:cs typeface="+mn-cs"/>
              </a:rPr>
              <a:t> of waves. They can be features or noises at the same time. For our purposes, we want to preserve them because they could indicate important features which may be removed in a speckle-reduction algorithm. The power of blood scattering is much less than the power of tissue scattering so we expect that blood vessels to be very hypoechoic (solid) or even appearing anechoic (so dense that it is echo-free).  That means that there's little to no scattering inside the vessel.</a:t>
            </a:r>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2</a:t>
            </a:fld>
            <a:endParaRPr lang="en-US"/>
          </a:p>
        </p:txBody>
      </p:sp>
    </p:spTree>
    <p:extLst>
      <p:ext uri="{BB962C8B-B14F-4D97-AF65-F5344CB8AC3E}">
        <p14:creationId xmlns:p14="http://schemas.microsoft.com/office/powerpoint/2010/main" val="1156128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we select a subset of elements from the transducer to form a beam.</a:t>
            </a:r>
          </a:p>
        </p:txBody>
      </p:sp>
      <p:sp>
        <p:nvSpPr>
          <p:cNvPr id="4" name="Slide Number Placeholder 3"/>
          <p:cNvSpPr>
            <a:spLocks noGrp="1"/>
          </p:cNvSpPr>
          <p:nvPr>
            <p:ph type="sldNum" sz="quarter" idx="5"/>
          </p:nvPr>
        </p:nvSpPr>
        <p:spPr/>
        <p:txBody>
          <a:bodyPr/>
          <a:lstStyle/>
          <a:p>
            <a:fld id="{3EF13E2C-DD3A-084B-91B8-70B6B1CD5352}" type="slidenum">
              <a:rPr lang="en-US" smtClean="0"/>
              <a:t>11</a:t>
            </a:fld>
            <a:endParaRPr lang="en-US"/>
          </a:p>
        </p:txBody>
      </p:sp>
    </p:spTree>
    <p:extLst>
      <p:ext uri="{BB962C8B-B14F-4D97-AF65-F5344CB8AC3E}">
        <p14:creationId xmlns:p14="http://schemas.microsoft.com/office/powerpoint/2010/main" val="4291269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we select a subset of elements from the transducer to form a beam.</a:t>
            </a:r>
          </a:p>
        </p:txBody>
      </p:sp>
      <p:sp>
        <p:nvSpPr>
          <p:cNvPr id="4" name="Slide Number Placeholder 3"/>
          <p:cNvSpPr>
            <a:spLocks noGrp="1"/>
          </p:cNvSpPr>
          <p:nvPr>
            <p:ph type="sldNum" sz="quarter" idx="5"/>
          </p:nvPr>
        </p:nvSpPr>
        <p:spPr/>
        <p:txBody>
          <a:bodyPr/>
          <a:lstStyle/>
          <a:p>
            <a:fld id="{3EF13E2C-DD3A-084B-91B8-70B6B1CD5352}" type="slidenum">
              <a:rPr lang="en-US" smtClean="0"/>
              <a:t>12</a:t>
            </a:fld>
            <a:endParaRPr lang="en-US"/>
          </a:p>
        </p:txBody>
      </p:sp>
    </p:spTree>
    <p:extLst>
      <p:ext uri="{BB962C8B-B14F-4D97-AF65-F5344CB8AC3E}">
        <p14:creationId xmlns:p14="http://schemas.microsoft.com/office/powerpoint/2010/main" val="352008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Delay-and-Sum (DAS) beamforming is the most basic beamforming method. It simply subtracts the time delays for each channel so that the curved return </a:t>
            </a:r>
            <a:r>
              <a:rPr lang="en-US" dirty="0" err="1"/>
              <a:t>wavefront</a:t>
            </a:r>
            <a:r>
              <a:rPr lang="en-US" dirty="0"/>
              <a:t> becomes flat. This is to </a:t>
            </a:r>
          </a:p>
        </p:txBody>
      </p:sp>
      <p:sp>
        <p:nvSpPr>
          <p:cNvPr id="4" name="Slide Number Placeholder 3"/>
          <p:cNvSpPr>
            <a:spLocks noGrp="1"/>
          </p:cNvSpPr>
          <p:nvPr>
            <p:ph type="sldNum" sz="quarter" idx="5"/>
          </p:nvPr>
        </p:nvSpPr>
        <p:spPr/>
        <p:txBody>
          <a:bodyPr/>
          <a:lstStyle/>
          <a:p>
            <a:fld id="{3EF13E2C-DD3A-084B-91B8-70B6B1CD5352}" type="slidenum">
              <a:rPr lang="en-US" smtClean="0"/>
              <a:t>13</a:t>
            </a:fld>
            <a:endParaRPr lang="en-US"/>
          </a:p>
        </p:txBody>
      </p:sp>
    </p:spTree>
    <p:extLst>
      <p:ext uri="{BB962C8B-B14F-4D97-AF65-F5344CB8AC3E}">
        <p14:creationId xmlns:p14="http://schemas.microsoft.com/office/powerpoint/2010/main" val="102658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animation.</a:t>
            </a:r>
          </a:p>
          <a:p>
            <a:endParaRPr lang="en-US" dirty="0"/>
          </a:p>
          <a:p>
            <a:r>
              <a:rPr lang="en-US" dirty="0"/>
              <a:t>Delay-and-Sum (DAS) beamforming is the most basic beamforming method. It simply subtracts the time delays for each channel so that the curved return </a:t>
            </a:r>
            <a:r>
              <a:rPr lang="en-US" dirty="0" err="1"/>
              <a:t>wavefront</a:t>
            </a:r>
            <a:r>
              <a:rPr lang="en-US" dirty="0"/>
              <a:t> becomes flat. This is to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received radio frequency (RF) data is called channel data. </a:t>
            </a:r>
          </a:p>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14</a:t>
            </a:fld>
            <a:endParaRPr lang="en-US"/>
          </a:p>
        </p:txBody>
      </p:sp>
    </p:spTree>
    <p:extLst>
      <p:ext uri="{BB962C8B-B14F-4D97-AF65-F5344CB8AC3E}">
        <p14:creationId xmlns:p14="http://schemas.microsoft.com/office/powerpoint/2010/main" val="3624468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many artifacts that can appear due to unexpected acoustics pattern. One such issue is side lobe artifacts, or off-axis scattering. We rely on the central beam to focus our acoustic energy, but energy could spill over on the side. One analogy is that water spills on the side of a garden hose.</a:t>
            </a:r>
          </a:p>
        </p:txBody>
      </p:sp>
      <p:sp>
        <p:nvSpPr>
          <p:cNvPr id="4" name="Slide Number Placeholder 3"/>
          <p:cNvSpPr>
            <a:spLocks noGrp="1"/>
          </p:cNvSpPr>
          <p:nvPr>
            <p:ph type="sldNum" sz="quarter" idx="5"/>
          </p:nvPr>
        </p:nvSpPr>
        <p:spPr/>
        <p:txBody>
          <a:bodyPr/>
          <a:lstStyle/>
          <a:p>
            <a:fld id="{3EF13E2C-DD3A-084B-91B8-70B6B1CD5352}" type="slidenum">
              <a:rPr lang="en-US" smtClean="0"/>
              <a:t>15</a:t>
            </a:fld>
            <a:endParaRPr lang="en-US"/>
          </a:p>
        </p:txBody>
      </p:sp>
    </p:spTree>
    <p:extLst>
      <p:ext uri="{BB962C8B-B14F-4D97-AF65-F5344CB8AC3E}">
        <p14:creationId xmlns:p14="http://schemas.microsoft.com/office/powerpoint/2010/main" val="2975843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 1. Great performance. 2. Fast. Could be real time. Is also my approach. Are there spatial features to be learned?</a:t>
            </a:r>
          </a:p>
        </p:txBody>
      </p:sp>
      <p:sp>
        <p:nvSpPr>
          <p:cNvPr id="4" name="Slide Number Placeholder 3"/>
          <p:cNvSpPr>
            <a:spLocks noGrp="1"/>
          </p:cNvSpPr>
          <p:nvPr>
            <p:ph type="sldNum" sz="quarter" idx="5"/>
          </p:nvPr>
        </p:nvSpPr>
        <p:spPr/>
        <p:txBody>
          <a:bodyPr/>
          <a:lstStyle/>
          <a:p>
            <a:fld id="{3EF13E2C-DD3A-084B-91B8-70B6B1CD5352}" type="slidenum">
              <a:rPr lang="en-US" smtClean="0"/>
              <a:t>18</a:t>
            </a:fld>
            <a:endParaRPr lang="en-US"/>
          </a:p>
        </p:txBody>
      </p:sp>
    </p:spTree>
    <p:extLst>
      <p:ext uri="{BB962C8B-B14F-4D97-AF65-F5344CB8AC3E}">
        <p14:creationId xmlns:p14="http://schemas.microsoft.com/office/powerpoint/2010/main" val="2190342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100,000 training examples, 10,000 validation examples.</a:t>
            </a:r>
          </a:p>
        </p:txBody>
      </p:sp>
      <p:sp>
        <p:nvSpPr>
          <p:cNvPr id="4" name="Slide Number Placeholder 3"/>
          <p:cNvSpPr>
            <a:spLocks noGrp="1"/>
          </p:cNvSpPr>
          <p:nvPr>
            <p:ph type="sldNum" sz="quarter" idx="5"/>
          </p:nvPr>
        </p:nvSpPr>
        <p:spPr/>
        <p:txBody>
          <a:bodyPr/>
          <a:lstStyle/>
          <a:p>
            <a:fld id="{3EF13E2C-DD3A-084B-91B8-70B6B1CD5352}" type="slidenum">
              <a:rPr lang="en-US" smtClean="0"/>
              <a:t>19</a:t>
            </a:fld>
            <a:endParaRPr lang="en-US"/>
          </a:p>
        </p:txBody>
      </p:sp>
    </p:spTree>
    <p:extLst>
      <p:ext uri="{BB962C8B-B14F-4D97-AF65-F5344CB8AC3E}">
        <p14:creationId xmlns:p14="http://schemas.microsoft.com/office/powerpoint/2010/main" val="285770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20</a:t>
            </a:fld>
            <a:endParaRPr lang="en-US"/>
          </a:p>
        </p:txBody>
      </p:sp>
    </p:spTree>
    <p:extLst>
      <p:ext uri="{BB962C8B-B14F-4D97-AF65-F5344CB8AC3E}">
        <p14:creationId xmlns:p14="http://schemas.microsoft.com/office/powerpoint/2010/main" val="1390426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μ </a:t>
            </a:r>
            <a:r>
              <a:rPr lang="en-US" sz="1200" kern="1200" dirty="0">
                <a:solidFill>
                  <a:schemeClr val="tx1"/>
                </a:solidFill>
                <a:effectLst/>
                <a:latin typeface="+mn-lt"/>
                <a:ea typeface="+mn-ea"/>
                <a:cs typeface="+mn-cs"/>
              </a:rPr>
              <a:t>is the mean and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is the standard deviation of the uncompressed envelope. The CNR is a measure of the normalized difference between average signal intensity.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21</a:t>
            </a:fld>
            <a:endParaRPr lang="en-US"/>
          </a:p>
        </p:txBody>
      </p:sp>
    </p:spTree>
    <p:extLst>
      <p:ext uri="{BB962C8B-B14F-4D97-AF65-F5344CB8AC3E}">
        <p14:creationId xmlns:p14="http://schemas.microsoft.com/office/powerpoint/2010/main" val="1768413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μ </a:t>
            </a:r>
            <a:r>
              <a:rPr lang="en-US" sz="1200" kern="1200" dirty="0">
                <a:solidFill>
                  <a:schemeClr val="tx1"/>
                </a:solidFill>
                <a:effectLst/>
                <a:latin typeface="+mn-lt"/>
                <a:ea typeface="+mn-ea"/>
                <a:cs typeface="+mn-cs"/>
              </a:rPr>
              <a:t>is the mean and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is the standard deviation of the uncompressed envelope </a:t>
            </a:r>
            <a:endParaRPr lang="en-US" dirty="0"/>
          </a:p>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22</a:t>
            </a:fld>
            <a:endParaRPr lang="en-US"/>
          </a:p>
        </p:txBody>
      </p:sp>
    </p:spTree>
    <p:extLst>
      <p:ext uri="{BB962C8B-B14F-4D97-AF65-F5344CB8AC3E}">
        <p14:creationId xmlns:p14="http://schemas.microsoft.com/office/powerpoint/2010/main" val="966552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Ultrasound relies on two basic principles. The first one is the piezoelectric effect, which describes the ability for certain materials to convert mechanical stress into electrical charge and vice versa. In our case, the mechanical stress is the acoustic pressure from acoustic pulses or waves, and we call this device a transducer. Our raw data is measured in electrical pressure, so in volts.</a:t>
            </a:r>
          </a:p>
        </p:txBody>
      </p:sp>
      <p:sp>
        <p:nvSpPr>
          <p:cNvPr id="4" name="Slide Number Placeholder 3"/>
          <p:cNvSpPr>
            <a:spLocks noGrp="1"/>
          </p:cNvSpPr>
          <p:nvPr>
            <p:ph type="sldNum" sz="quarter" idx="5"/>
          </p:nvPr>
        </p:nvSpPr>
        <p:spPr/>
        <p:txBody>
          <a:bodyPr/>
          <a:lstStyle/>
          <a:p>
            <a:fld id="{3EF13E2C-DD3A-084B-91B8-70B6B1CD5352}" type="slidenum">
              <a:rPr lang="en-US" smtClean="0"/>
              <a:t>3</a:t>
            </a:fld>
            <a:endParaRPr lang="en-US"/>
          </a:p>
        </p:txBody>
      </p:sp>
    </p:spTree>
    <p:extLst>
      <p:ext uri="{BB962C8B-B14F-4D97-AF65-F5344CB8AC3E}">
        <p14:creationId xmlns:p14="http://schemas.microsoft.com/office/powerpoint/2010/main" val="2186074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μ </a:t>
            </a:r>
            <a:r>
              <a:rPr lang="en-US" sz="1200" kern="1200" dirty="0">
                <a:solidFill>
                  <a:schemeClr val="tx1"/>
                </a:solidFill>
                <a:effectLst/>
                <a:latin typeface="+mn-lt"/>
                <a:ea typeface="+mn-ea"/>
                <a:cs typeface="+mn-cs"/>
              </a:rPr>
              <a:t>is the mean and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is the standard deviation of the uncompressed envelope. It measures the quality or the variance of speckles and ideally we want our speckles to be in a reasonable range like 1.9.</a:t>
            </a:r>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23</a:t>
            </a:fld>
            <a:endParaRPr lang="en-US"/>
          </a:p>
        </p:txBody>
      </p:sp>
    </p:spTree>
    <p:extLst>
      <p:ext uri="{BB962C8B-B14F-4D97-AF65-F5344CB8AC3E}">
        <p14:creationId xmlns:p14="http://schemas.microsoft.com/office/powerpoint/2010/main" val="4062397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24</a:t>
            </a:fld>
            <a:endParaRPr lang="en-US"/>
          </a:p>
        </p:txBody>
      </p:sp>
    </p:spTree>
    <p:extLst>
      <p:ext uri="{BB962C8B-B14F-4D97-AF65-F5344CB8AC3E}">
        <p14:creationId xmlns:p14="http://schemas.microsoft.com/office/powerpoint/2010/main" val="289438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p>
        </p:txBody>
      </p:sp>
      <p:sp>
        <p:nvSpPr>
          <p:cNvPr id="4" name="Slide Number Placeholder 3"/>
          <p:cNvSpPr>
            <a:spLocks noGrp="1"/>
          </p:cNvSpPr>
          <p:nvPr>
            <p:ph type="sldNum" sz="quarter" idx="5"/>
          </p:nvPr>
        </p:nvSpPr>
        <p:spPr/>
        <p:txBody>
          <a:bodyPr/>
          <a:lstStyle/>
          <a:p>
            <a:fld id="{3EF13E2C-DD3A-084B-91B8-70B6B1CD5352}" type="slidenum">
              <a:rPr lang="en-US" smtClean="0"/>
              <a:t>25</a:t>
            </a:fld>
            <a:endParaRPr lang="en-US"/>
          </a:p>
        </p:txBody>
      </p:sp>
    </p:spTree>
    <p:extLst>
      <p:ext uri="{BB962C8B-B14F-4D97-AF65-F5344CB8AC3E}">
        <p14:creationId xmlns:p14="http://schemas.microsoft.com/office/powerpoint/2010/main" val="2662532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27</a:t>
            </a:fld>
            <a:endParaRPr lang="en-US"/>
          </a:p>
        </p:txBody>
      </p:sp>
    </p:spTree>
    <p:extLst>
      <p:ext uri="{BB962C8B-B14F-4D97-AF65-F5344CB8AC3E}">
        <p14:creationId xmlns:p14="http://schemas.microsoft.com/office/powerpoint/2010/main" val="229539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28</a:t>
            </a:fld>
            <a:endParaRPr lang="en-US"/>
          </a:p>
        </p:txBody>
      </p:sp>
    </p:spTree>
    <p:extLst>
      <p:ext uri="{BB962C8B-B14F-4D97-AF65-F5344CB8AC3E}">
        <p14:creationId xmlns:p14="http://schemas.microsoft.com/office/powerpoint/2010/main" val="3893522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Generalization yes.</a:t>
            </a:r>
          </a:p>
        </p:txBody>
      </p:sp>
      <p:sp>
        <p:nvSpPr>
          <p:cNvPr id="4" name="Slide Number Placeholder 3"/>
          <p:cNvSpPr>
            <a:spLocks noGrp="1"/>
          </p:cNvSpPr>
          <p:nvPr>
            <p:ph type="sldNum" sz="quarter" idx="5"/>
          </p:nvPr>
        </p:nvSpPr>
        <p:spPr/>
        <p:txBody>
          <a:bodyPr/>
          <a:lstStyle/>
          <a:p>
            <a:fld id="{3EF13E2C-DD3A-084B-91B8-70B6B1CD5352}" type="slidenum">
              <a:rPr lang="en-US" smtClean="0"/>
              <a:t>29</a:t>
            </a:fld>
            <a:endParaRPr lang="en-US"/>
          </a:p>
        </p:txBody>
      </p:sp>
    </p:spTree>
    <p:extLst>
      <p:ext uri="{BB962C8B-B14F-4D97-AF65-F5344CB8AC3E}">
        <p14:creationId xmlns:p14="http://schemas.microsoft.com/office/powerpoint/2010/main" val="2201417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31</a:t>
            </a:fld>
            <a:endParaRPr lang="en-US"/>
          </a:p>
        </p:txBody>
      </p:sp>
    </p:spTree>
    <p:extLst>
      <p:ext uri="{BB962C8B-B14F-4D97-AF65-F5344CB8AC3E}">
        <p14:creationId xmlns:p14="http://schemas.microsoft.com/office/powerpoint/2010/main" val="4201919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32</a:t>
            </a:fld>
            <a:endParaRPr lang="en-US"/>
          </a:p>
        </p:txBody>
      </p:sp>
    </p:spTree>
    <p:extLst>
      <p:ext uri="{BB962C8B-B14F-4D97-AF65-F5344CB8AC3E}">
        <p14:creationId xmlns:p14="http://schemas.microsoft.com/office/powerpoint/2010/main" val="2954880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easy to explore the test data and most are mixed signals.</a:t>
            </a:r>
          </a:p>
        </p:txBody>
      </p:sp>
      <p:sp>
        <p:nvSpPr>
          <p:cNvPr id="4" name="Slide Number Placeholder 3"/>
          <p:cNvSpPr>
            <a:spLocks noGrp="1"/>
          </p:cNvSpPr>
          <p:nvPr>
            <p:ph type="sldNum" sz="quarter" idx="5"/>
          </p:nvPr>
        </p:nvSpPr>
        <p:spPr/>
        <p:txBody>
          <a:bodyPr/>
          <a:lstStyle/>
          <a:p>
            <a:fld id="{3EF13E2C-DD3A-084B-91B8-70B6B1CD5352}" type="slidenum">
              <a:rPr lang="en-US" smtClean="0"/>
              <a:t>33</a:t>
            </a:fld>
            <a:endParaRPr lang="en-US"/>
          </a:p>
        </p:txBody>
      </p:sp>
    </p:spTree>
    <p:extLst>
      <p:ext uri="{BB962C8B-B14F-4D97-AF65-F5344CB8AC3E}">
        <p14:creationId xmlns:p14="http://schemas.microsoft.com/office/powerpoint/2010/main" val="3410457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Generalizability between training and test.</a:t>
            </a:r>
          </a:p>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34</a:t>
            </a:fld>
            <a:endParaRPr lang="en-US"/>
          </a:p>
        </p:txBody>
      </p:sp>
    </p:spTree>
    <p:extLst>
      <p:ext uri="{BB962C8B-B14F-4D97-AF65-F5344CB8AC3E}">
        <p14:creationId xmlns:p14="http://schemas.microsoft.com/office/powerpoint/2010/main" val="317895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Ultrasound also depends on the pulse echo principle. Sound or acoustic pulses are echoed back and because we know the sound speed in advance and the elapsed time, we can calculate the distance between the origin and the reflection after accounting for both directions.</a:t>
            </a:r>
          </a:p>
        </p:txBody>
      </p:sp>
      <p:sp>
        <p:nvSpPr>
          <p:cNvPr id="4" name="Slide Number Placeholder 3"/>
          <p:cNvSpPr>
            <a:spLocks noGrp="1"/>
          </p:cNvSpPr>
          <p:nvPr>
            <p:ph type="sldNum" sz="quarter" idx="5"/>
          </p:nvPr>
        </p:nvSpPr>
        <p:spPr/>
        <p:txBody>
          <a:bodyPr/>
          <a:lstStyle/>
          <a:p>
            <a:fld id="{3EF13E2C-DD3A-084B-91B8-70B6B1CD5352}" type="slidenum">
              <a:rPr lang="en-US" smtClean="0"/>
              <a:t>4</a:t>
            </a:fld>
            <a:endParaRPr lang="en-US"/>
          </a:p>
        </p:txBody>
      </p:sp>
    </p:spTree>
    <p:extLst>
      <p:ext uri="{BB962C8B-B14F-4D97-AF65-F5344CB8AC3E}">
        <p14:creationId xmlns:p14="http://schemas.microsoft.com/office/powerpoint/2010/main" val="1373064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for the learning task: not to lower loss, but to maximize CNR which depends.</a:t>
            </a:r>
          </a:p>
        </p:txBody>
      </p:sp>
      <p:sp>
        <p:nvSpPr>
          <p:cNvPr id="4" name="Slide Number Placeholder 3"/>
          <p:cNvSpPr>
            <a:spLocks noGrp="1"/>
          </p:cNvSpPr>
          <p:nvPr>
            <p:ph type="sldNum" sz="quarter" idx="5"/>
          </p:nvPr>
        </p:nvSpPr>
        <p:spPr/>
        <p:txBody>
          <a:bodyPr/>
          <a:lstStyle/>
          <a:p>
            <a:fld id="{3EF13E2C-DD3A-084B-91B8-70B6B1CD5352}" type="slidenum">
              <a:rPr lang="en-US" smtClean="0"/>
              <a:t>35</a:t>
            </a:fld>
            <a:endParaRPr lang="en-US"/>
          </a:p>
        </p:txBody>
      </p:sp>
    </p:spTree>
    <p:extLst>
      <p:ext uri="{BB962C8B-B14F-4D97-AF65-F5344CB8AC3E}">
        <p14:creationId xmlns:p14="http://schemas.microsoft.com/office/powerpoint/2010/main" val="3989547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36</a:t>
            </a:fld>
            <a:endParaRPr lang="en-US"/>
          </a:p>
        </p:txBody>
      </p:sp>
    </p:spTree>
    <p:extLst>
      <p:ext uri="{BB962C8B-B14F-4D97-AF65-F5344CB8AC3E}">
        <p14:creationId xmlns:p14="http://schemas.microsoft.com/office/powerpoint/2010/main" val="3612173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 question of “does convolution really help?” We tried a new architecture.</a:t>
            </a:r>
          </a:p>
        </p:txBody>
      </p:sp>
      <p:sp>
        <p:nvSpPr>
          <p:cNvPr id="4" name="Slide Number Placeholder 3"/>
          <p:cNvSpPr>
            <a:spLocks noGrp="1"/>
          </p:cNvSpPr>
          <p:nvPr>
            <p:ph type="sldNum" sz="quarter" idx="5"/>
          </p:nvPr>
        </p:nvSpPr>
        <p:spPr/>
        <p:txBody>
          <a:bodyPr/>
          <a:lstStyle/>
          <a:p>
            <a:fld id="{3EF13E2C-DD3A-084B-91B8-70B6B1CD5352}" type="slidenum">
              <a:rPr lang="en-US" smtClean="0"/>
              <a:t>37</a:t>
            </a:fld>
            <a:endParaRPr lang="en-US"/>
          </a:p>
        </p:txBody>
      </p:sp>
    </p:spTree>
    <p:extLst>
      <p:ext uri="{BB962C8B-B14F-4D97-AF65-F5344CB8AC3E}">
        <p14:creationId xmlns:p14="http://schemas.microsoft.com/office/powerpoint/2010/main" val="425909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38</a:t>
            </a:fld>
            <a:endParaRPr lang="en-US"/>
          </a:p>
        </p:txBody>
      </p:sp>
    </p:spTree>
    <p:extLst>
      <p:ext uri="{BB962C8B-B14F-4D97-AF65-F5344CB8AC3E}">
        <p14:creationId xmlns:p14="http://schemas.microsoft.com/office/powerpoint/2010/main" val="208254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Generalization yes.</a:t>
            </a:r>
          </a:p>
        </p:txBody>
      </p:sp>
      <p:sp>
        <p:nvSpPr>
          <p:cNvPr id="4" name="Slide Number Placeholder 3"/>
          <p:cNvSpPr>
            <a:spLocks noGrp="1"/>
          </p:cNvSpPr>
          <p:nvPr>
            <p:ph type="sldNum" sz="quarter" idx="5"/>
          </p:nvPr>
        </p:nvSpPr>
        <p:spPr/>
        <p:txBody>
          <a:bodyPr/>
          <a:lstStyle/>
          <a:p>
            <a:fld id="{3EF13E2C-DD3A-084B-91B8-70B6B1CD5352}" type="slidenum">
              <a:rPr lang="en-US" smtClean="0"/>
              <a:t>39</a:t>
            </a:fld>
            <a:endParaRPr lang="en-US"/>
          </a:p>
        </p:txBody>
      </p:sp>
    </p:spTree>
    <p:extLst>
      <p:ext uri="{BB962C8B-B14F-4D97-AF65-F5344CB8AC3E}">
        <p14:creationId xmlns:p14="http://schemas.microsoft.com/office/powerpoint/2010/main" val="1297638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41</a:t>
            </a:fld>
            <a:endParaRPr lang="en-US"/>
          </a:p>
        </p:txBody>
      </p:sp>
    </p:spTree>
    <p:extLst>
      <p:ext uri="{BB962C8B-B14F-4D97-AF65-F5344CB8AC3E}">
        <p14:creationId xmlns:p14="http://schemas.microsoft.com/office/powerpoint/2010/main" val="1010953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42</a:t>
            </a:fld>
            <a:endParaRPr lang="en-US"/>
          </a:p>
        </p:txBody>
      </p:sp>
    </p:spTree>
    <p:extLst>
      <p:ext uri="{BB962C8B-B14F-4D97-AF65-F5344CB8AC3E}">
        <p14:creationId xmlns:p14="http://schemas.microsoft.com/office/powerpoint/2010/main" val="286354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43</a:t>
            </a:fld>
            <a:endParaRPr lang="en-US"/>
          </a:p>
        </p:txBody>
      </p:sp>
    </p:spTree>
    <p:extLst>
      <p:ext uri="{BB962C8B-B14F-4D97-AF65-F5344CB8AC3E}">
        <p14:creationId xmlns:p14="http://schemas.microsoft.com/office/powerpoint/2010/main" val="2459934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doesn’t seem like the case, although the larger kernels are under sampled.</a:t>
            </a:r>
          </a:p>
        </p:txBody>
      </p:sp>
      <p:sp>
        <p:nvSpPr>
          <p:cNvPr id="4" name="Slide Number Placeholder 3"/>
          <p:cNvSpPr>
            <a:spLocks noGrp="1"/>
          </p:cNvSpPr>
          <p:nvPr>
            <p:ph type="sldNum" sz="quarter" idx="5"/>
          </p:nvPr>
        </p:nvSpPr>
        <p:spPr/>
        <p:txBody>
          <a:bodyPr/>
          <a:lstStyle/>
          <a:p>
            <a:fld id="{3EF13E2C-DD3A-084B-91B8-70B6B1CD5352}" type="slidenum">
              <a:rPr lang="en-US" smtClean="0"/>
              <a:t>44</a:t>
            </a:fld>
            <a:endParaRPr lang="en-US"/>
          </a:p>
        </p:txBody>
      </p:sp>
    </p:spTree>
    <p:extLst>
      <p:ext uri="{BB962C8B-B14F-4D97-AF65-F5344CB8AC3E}">
        <p14:creationId xmlns:p14="http://schemas.microsoft.com/office/powerpoint/2010/main" val="3522399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kernel size = 17, it is the best, possibly because it just starts to cover almost all of input. At kernel size = 21 does the receptive field completely cover the input.</a:t>
            </a:r>
          </a:p>
        </p:txBody>
      </p:sp>
      <p:sp>
        <p:nvSpPr>
          <p:cNvPr id="4" name="Slide Number Placeholder 3"/>
          <p:cNvSpPr>
            <a:spLocks noGrp="1"/>
          </p:cNvSpPr>
          <p:nvPr>
            <p:ph type="sldNum" sz="quarter" idx="5"/>
          </p:nvPr>
        </p:nvSpPr>
        <p:spPr/>
        <p:txBody>
          <a:bodyPr/>
          <a:lstStyle/>
          <a:p>
            <a:fld id="{3EF13E2C-DD3A-084B-91B8-70B6B1CD5352}" type="slidenum">
              <a:rPr lang="en-US" smtClean="0"/>
              <a:t>45</a:t>
            </a:fld>
            <a:endParaRPr lang="en-US"/>
          </a:p>
        </p:txBody>
      </p:sp>
    </p:spTree>
    <p:extLst>
      <p:ext uri="{BB962C8B-B14F-4D97-AF65-F5344CB8AC3E}">
        <p14:creationId xmlns:p14="http://schemas.microsoft.com/office/powerpoint/2010/main" val="712425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we use a probe which consists of an array transducer made up of many transducer elements. For example, the probe we use which is pictured here has 128 elements in total. Another system is used to control the various parameters of the transmission including frequency and timing. It is also used to access the received data described later.</a:t>
            </a:r>
          </a:p>
        </p:txBody>
      </p:sp>
      <p:sp>
        <p:nvSpPr>
          <p:cNvPr id="4" name="Slide Number Placeholder 3"/>
          <p:cNvSpPr>
            <a:spLocks noGrp="1"/>
          </p:cNvSpPr>
          <p:nvPr>
            <p:ph type="sldNum" sz="quarter" idx="5"/>
          </p:nvPr>
        </p:nvSpPr>
        <p:spPr/>
        <p:txBody>
          <a:bodyPr/>
          <a:lstStyle/>
          <a:p>
            <a:fld id="{3EF13E2C-DD3A-084B-91B8-70B6B1CD5352}" type="slidenum">
              <a:rPr lang="en-US" smtClean="0"/>
              <a:t>5</a:t>
            </a:fld>
            <a:endParaRPr lang="en-US"/>
          </a:p>
        </p:txBody>
      </p:sp>
    </p:spTree>
    <p:extLst>
      <p:ext uri="{BB962C8B-B14F-4D97-AF65-F5344CB8AC3E}">
        <p14:creationId xmlns:p14="http://schemas.microsoft.com/office/powerpoint/2010/main" val="22286517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46</a:t>
            </a:fld>
            <a:endParaRPr lang="en-US"/>
          </a:p>
        </p:txBody>
      </p:sp>
    </p:spTree>
    <p:extLst>
      <p:ext uri="{BB962C8B-B14F-4D97-AF65-F5344CB8AC3E}">
        <p14:creationId xmlns:p14="http://schemas.microsoft.com/office/powerpoint/2010/main" val="3587446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smaller convolutional kernels, can we improve the performance by just using more convolutional layers?</a:t>
            </a:r>
          </a:p>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47</a:t>
            </a:fld>
            <a:endParaRPr lang="en-US"/>
          </a:p>
        </p:txBody>
      </p:sp>
    </p:spTree>
    <p:extLst>
      <p:ext uri="{BB962C8B-B14F-4D97-AF65-F5344CB8AC3E}">
        <p14:creationId xmlns:p14="http://schemas.microsoft.com/office/powerpoint/2010/main" val="134984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Bottleneck</a:t>
            </a:r>
          </a:p>
        </p:txBody>
      </p:sp>
      <p:sp>
        <p:nvSpPr>
          <p:cNvPr id="4" name="Slide Number Placeholder 3"/>
          <p:cNvSpPr>
            <a:spLocks noGrp="1"/>
          </p:cNvSpPr>
          <p:nvPr>
            <p:ph type="sldNum" sz="quarter" idx="5"/>
          </p:nvPr>
        </p:nvSpPr>
        <p:spPr/>
        <p:txBody>
          <a:bodyPr/>
          <a:lstStyle/>
          <a:p>
            <a:fld id="{3EF13E2C-DD3A-084B-91B8-70B6B1CD5352}" type="slidenum">
              <a:rPr lang="en-US" smtClean="0"/>
              <a:t>49</a:t>
            </a:fld>
            <a:endParaRPr lang="en-US"/>
          </a:p>
        </p:txBody>
      </p:sp>
    </p:spTree>
    <p:extLst>
      <p:ext uri="{BB962C8B-B14F-4D97-AF65-F5344CB8AC3E}">
        <p14:creationId xmlns:p14="http://schemas.microsoft.com/office/powerpoint/2010/main" val="193704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Ultrasound beamforming is the application of focus to spatially filter the region in the field of view. The intuition is that we can direct the energy toward this focal region so as to increase the signal coming back from the region relative to the rest. The location of the focus is a parameter we can adjust.</a:t>
            </a:r>
          </a:p>
        </p:txBody>
      </p:sp>
      <p:sp>
        <p:nvSpPr>
          <p:cNvPr id="4" name="Slide Number Placeholder 3"/>
          <p:cNvSpPr>
            <a:spLocks noGrp="1"/>
          </p:cNvSpPr>
          <p:nvPr>
            <p:ph type="sldNum" sz="quarter" idx="5"/>
          </p:nvPr>
        </p:nvSpPr>
        <p:spPr/>
        <p:txBody>
          <a:bodyPr/>
          <a:lstStyle/>
          <a:p>
            <a:fld id="{3EF13E2C-DD3A-084B-91B8-70B6B1CD5352}" type="slidenum">
              <a:rPr lang="en-US" smtClean="0"/>
              <a:t>6</a:t>
            </a:fld>
            <a:endParaRPr lang="en-US"/>
          </a:p>
        </p:txBody>
      </p:sp>
    </p:spTree>
    <p:extLst>
      <p:ext uri="{BB962C8B-B14F-4D97-AF65-F5344CB8AC3E}">
        <p14:creationId xmlns:p14="http://schemas.microsoft.com/office/powerpoint/2010/main" val="693886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introduce focus, we apply time delays to pulses emitted each element in a beam using a Pythagorean-like formula given the location of the focal point a priori. This way, we alter the overall shape of the </a:t>
            </a:r>
            <a:r>
              <a:rPr lang="en-US" dirty="0" err="1"/>
              <a:t>wavefront</a:t>
            </a:r>
            <a:r>
              <a:rPr lang="en-US" dirty="0"/>
              <a:t> of the pulses to curve towards the focus.</a:t>
            </a:r>
          </a:p>
        </p:txBody>
      </p:sp>
      <p:sp>
        <p:nvSpPr>
          <p:cNvPr id="4" name="Slide Number Placeholder 3"/>
          <p:cNvSpPr>
            <a:spLocks noGrp="1"/>
          </p:cNvSpPr>
          <p:nvPr>
            <p:ph type="sldNum" sz="quarter" idx="5"/>
          </p:nvPr>
        </p:nvSpPr>
        <p:spPr/>
        <p:txBody>
          <a:bodyPr/>
          <a:lstStyle/>
          <a:p>
            <a:fld id="{3EF13E2C-DD3A-084B-91B8-70B6B1CD5352}" type="slidenum">
              <a:rPr lang="en-US" smtClean="0"/>
              <a:t>7</a:t>
            </a:fld>
            <a:endParaRPr lang="en-US"/>
          </a:p>
        </p:txBody>
      </p:sp>
    </p:spTree>
    <p:extLst>
      <p:ext uri="{BB962C8B-B14F-4D97-AF65-F5344CB8AC3E}">
        <p14:creationId xmlns:p14="http://schemas.microsoft.com/office/powerpoint/2010/main" val="3070149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use many subset of a probe, each scanning a vertical sliver of the image. In practice, we select a subset of elements from the transducer to form a beam.</a:t>
            </a:r>
          </a:p>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8</a:t>
            </a:fld>
            <a:endParaRPr lang="en-US"/>
          </a:p>
        </p:txBody>
      </p:sp>
    </p:spTree>
    <p:extLst>
      <p:ext uri="{BB962C8B-B14F-4D97-AF65-F5344CB8AC3E}">
        <p14:creationId xmlns:p14="http://schemas.microsoft.com/office/powerpoint/2010/main" val="2903073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13E2C-DD3A-084B-91B8-70B6B1CD5352}" type="slidenum">
              <a:rPr lang="en-US" smtClean="0"/>
              <a:t>9</a:t>
            </a:fld>
            <a:endParaRPr lang="en-US"/>
          </a:p>
        </p:txBody>
      </p:sp>
    </p:spTree>
    <p:extLst>
      <p:ext uri="{BB962C8B-B14F-4D97-AF65-F5344CB8AC3E}">
        <p14:creationId xmlns:p14="http://schemas.microsoft.com/office/powerpoint/2010/main" val="1091539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we select a subset of elements from the transducer to form a beam.</a:t>
            </a:r>
          </a:p>
        </p:txBody>
      </p:sp>
      <p:sp>
        <p:nvSpPr>
          <p:cNvPr id="4" name="Slide Number Placeholder 3"/>
          <p:cNvSpPr>
            <a:spLocks noGrp="1"/>
          </p:cNvSpPr>
          <p:nvPr>
            <p:ph type="sldNum" sz="quarter" idx="5"/>
          </p:nvPr>
        </p:nvSpPr>
        <p:spPr/>
        <p:txBody>
          <a:bodyPr/>
          <a:lstStyle/>
          <a:p>
            <a:fld id="{3EF13E2C-DD3A-084B-91B8-70B6B1CD5352}" type="slidenum">
              <a:rPr lang="en-US" smtClean="0"/>
              <a:t>10</a:t>
            </a:fld>
            <a:endParaRPr lang="en-US"/>
          </a:p>
        </p:txBody>
      </p:sp>
    </p:spTree>
    <p:extLst>
      <p:ext uri="{BB962C8B-B14F-4D97-AF65-F5344CB8AC3E}">
        <p14:creationId xmlns:p14="http://schemas.microsoft.com/office/powerpoint/2010/main" val="232412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9832A-6080-BB4A-B592-D2E2A579BE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75B3C8-01C6-2641-B334-62619F6D4E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A552D0-CDC5-B148-8B78-290FAE4711CA}"/>
              </a:ext>
            </a:extLst>
          </p:cNvPr>
          <p:cNvSpPr>
            <a:spLocks noGrp="1"/>
          </p:cNvSpPr>
          <p:nvPr>
            <p:ph type="dt" sz="half" idx="10"/>
          </p:nvPr>
        </p:nvSpPr>
        <p:spPr/>
        <p:txBody>
          <a:bodyPr/>
          <a:lstStyle/>
          <a:p>
            <a:fld id="{F33768D0-0E7F-6447-BBD5-FA911050D554}" type="datetimeFigureOut">
              <a:rPr lang="en-US" smtClean="0"/>
              <a:t>11/11/19</a:t>
            </a:fld>
            <a:endParaRPr lang="en-US"/>
          </a:p>
        </p:txBody>
      </p:sp>
      <p:sp>
        <p:nvSpPr>
          <p:cNvPr id="5" name="Footer Placeholder 4">
            <a:extLst>
              <a:ext uri="{FF2B5EF4-FFF2-40B4-BE49-F238E27FC236}">
                <a16:creationId xmlns:a16="http://schemas.microsoft.com/office/drawing/2014/main" id="{CE024039-58E2-6F42-9D47-A49FA2E55A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B5CF3-3EB0-DE47-8883-0F64C6379813}"/>
              </a:ext>
            </a:extLst>
          </p:cNvPr>
          <p:cNvSpPr>
            <a:spLocks noGrp="1"/>
          </p:cNvSpPr>
          <p:nvPr>
            <p:ph type="sldNum" sz="quarter" idx="12"/>
          </p:nvPr>
        </p:nvSpPr>
        <p:spPr/>
        <p:txBody>
          <a:bodyPr/>
          <a:lstStyle/>
          <a:p>
            <a:fld id="{1ADCBCEC-1B3E-E647-A36C-126BE913BABF}" type="slidenum">
              <a:rPr lang="en-US" smtClean="0"/>
              <a:t>‹#›</a:t>
            </a:fld>
            <a:endParaRPr lang="en-US"/>
          </a:p>
        </p:txBody>
      </p:sp>
    </p:spTree>
    <p:extLst>
      <p:ext uri="{BB962C8B-B14F-4D97-AF65-F5344CB8AC3E}">
        <p14:creationId xmlns:p14="http://schemas.microsoft.com/office/powerpoint/2010/main" val="165256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33F0-D431-8E4E-81D3-B53983E3E0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0866AD-994F-EA4A-8A62-EED53E4F0D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F5B53-A408-7141-9FAC-272B89EFB998}"/>
              </a:ext>
            </a:extLst>
          </p:cNvPr>
          <p:cNvSpPr>
            <a:spLocks noGrp="1"/>
          </p:cNvSpPr>
          <p:nvPr>
            <p:ph type="dt" sz="half" idx="10"/>
          </p:nvPr>
        </p:nvSpPr>
        <p:spPr/>
        <p:txBody>
          <a:bodyPr/>
          <a:lstStyle/>
          <a:p>
            <a:fld id="{F33768D0-0E7F-6447-BBD5-FA911050D554}" type="datetimeFigureOut">
              <a:rPr lang="en-US" smtClean="0"/>
              <a:t>11/11/19</a:t>
            </a:fld>
            <a:endParaRPr lang="en-US"/>
          </a:p>
        </p:txBody>
      </p:sp>
      <p:sp>
        <p:nvSpPr>
          <p:cNvPr id="5" name="Footer Placeholder 4">
            <a:extLst>
              <a:ext uri="{FF2B5EF4-FFF2-40B4-BE49-F238E27FC236}">
                <a16:creationId xmlns:a16="http://schemas.microsoft.com/office/drawing/2014/main" id="{A29D9790-3627-6D44-9DEC-B249B69583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F751D-6911-464B-B915-C0123108C997}"/>
              </a:ext>
            </a:extLst>
          </p:cNvPr>
          <p:cNvSpPr>
            <a:spLocks noGrp="1"/>
          </p:cNvSpPr>
          <p:nvPr>
            <p:ph type="sldNum" sz="quarter" idx="12"/>
          </p:nvPr>
        </p:nvSpPr>
        <p:spPr/>
        <p:txBody>
          <a:bodyPr/>
          <a:lstStyle/>
          <a:p>
            <a:fld id="{1ADCBCEC-1B3E-E647-A36C-126BE913BABF}" type="slidenum">
              <a:rPr lang="en-US" smtClean="0"/>
              <a:t>‹#›</a:t>
            </a:fld>
            <a:endParaRPr lang="en-US"/>
          </a:p>
        </p:txBody>
      </p:sp>
    </p:spTree>
    <p:extLst>
      <p:ext uri="{BB962C8B-B14F-4D97-AF65-F5344CB8AC3E}">
        <p14:creationId xmlns:p14="http://schemas.microsoft.com/office/powerpoint/2010/main" val="1317301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CB5DD0-79A7-C441-900A-3C743D6511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7570F3-3229-AD46-875A-38CCFAAC71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F038F-3D81-FD44-845E-AC1A3A245356}"/>
              </a:ext>
            </a:extLst>
          </p:cNvPr>
          <p:cNvSpPr>
            <a:spLocks noGrp="1"/>
          </p:cNvSpPr>
          <p:nvPr>
            <p:ph type="dt" sz="half" idx="10"/>
          </p:nvPr>
        </p:nvSpPr>
        <p:spPr/>
        <p:txBody>
          <a:bodyPr/>
          <a:lstStyle/>
          <a:p>
            <a:fld id="{F33768D0-0E7F-6447-BBD5-FA911050D554}" type="datetimeFigureOut">
              <a:rPr lang="en-US" smtClean="0"/>
              <a:t>11/11/19</a:t>
            </a:fld>
            <a:endParaRPr lang="en-US"/>
          </a:p>
        </p:txBody>
      </p:sp>
      <p:sp>
        <p:nvSpPr>
          <p:cNvPr id="5" name="Footer Placeholder 4">
            <a:extLst>
              <a:ext uri="{FF2B5EF4-FFF2-40B4-BE49-F238E27FC236}">
                <a16:creationId xmlns:a16="http://schemas.microsoft.com/office/drawing/2014/main" id="{2472758B-1AF2-4240-AB80-6E1707F34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B45476-111D-4445-84B4-8ABE8271C3E1}"/>
              </a:ext>
            </a:extLst>
          </p:cNvPr>
          <p:cNvSpPr>
            <a:spLocks noGrp="1"/>
          </p:cNvSpPr>
          <p:nvPr>
            <p:ph type="sldNum" sz="quarter" idx="12"/>
          </p:nvPr>
        </p:nvSpPr>
        <p:spPr/>
        <p:txBody>
          <a:bodyPr/>
          <a:lstStyle/>
          <a:p>
            <a:fld id="{1ADCBCEC-1B3E-E647-A36C-126BE913BABF}" type="slidenum">
              <a:rPr lang="en-US" smtClean="0"/>
              <a:t>‹#›</a:t>
            </a:fld>
            <a:endParaRPr lang="en-US"/>
          </a:p>
        </p:txBody>
      </p:sp>
    </p:spTree>
    <p:extLst>
      <p:ext uri="{BB962C8B-B14F-4D97-AF65-F5344CB8AC3E}">
        <p14:creationId xmlns:p14="http://schemas.microsoft.com/office/powerpoint/2010/main" val="2935827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536A-0B84-9142-A3A7-C6E7EC8637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7B7327-BFA1-4C46-AC22-71B428CDC7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B76A6-3AFC-CB49-9CFA-88A312E1D853}"/>
              </a:ext>
            </a:extLst>
          </p:cNvPr>
          <p:cNvSpPr>
            <a:spLocks noGrp="1"/>
          </p:cNvSpPr>
          <p:nvPr>
            <p:ph type="dt" sz="half" idx="10"/>
          </p:nvPr>
        </p:nvSpPr>
        <p:spPr/>
        <p:txBody>
          <a:bodyPr/>
          <a:lstStyle/>
          <a:p>
            <a:fld id="{F33768D0-0E7F-6447-BBD5-FA911050D554}" type="datetimeFigureOut">
              <a:rPr lang="en-US" smtClean="0"/>
              <a:t>11/11/19</a:t>
            </a:fld>
            <a:endParaRPr lang="en-US"/>
          </a:p>
        </p:txBody>
      </p:sp>
      <p:sp>
        <p:nvSpPr>
          <p:cNvPr id="5" name="Footer Placeholder 4">
            <a:extLst>
              <a:ext uri="{FF2B5EF4-FFF2-40B4-BE49-F238E27FC236}">
                <a16:creationId xmlns:a16="http://schemas.microsoft.com/office/drawing/2014/main" id="{7184A01C-A791-484D-A670-DC7C49F44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B8AD5-0B6E-114B-B499-6C289F487FF1}"/>
              </a:ext>
            </a:extLst>
          </p:cNvPr>
          <p:cNvSpPr>
            <a:spLocks noGrp="1"/>
          </p:cNvSpPr>
          <p:nvPr>
            <p:ph type="sldNum" sz="quarter" idx="12"/>
          </p:nvPr>
        </p:nvSpPr>
        <p:spPr/>
        <p:txBody>
          <a:bodyPr/>
          <a:lstStyle/>
          <a:p>
            <a:fld id="{1ADCBCEC-1B3E-E647-A36C-126BE913BABF}" type="slidenum">
              <a:rPr lang="en-US" smtClean="0"/>
              <a:t>‹#›</a:t>
            </a:fld>
            <a:endParaRPr lang="en-US"/>
          </a:p>
        </p:txBody>
      </p:sp>
    </p:spTree>
    <p:extLst>
      <p:ext uri="{BB962C8B-B14F-4D97-AF65-F5344CB8AC3E}">
        <p14:creationId xmlns:p14="http://schemas.microsoft.com/office/powerpoint/2010/main" val="3326264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10BA-C00A-A44B-B049-B9ACD2F3B0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0E28D3-4B0A-8B4F-8105-89C783FD63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B4E5E3-60D3-9545-9086-38FFBE127912}"/>
              </a:ext>
            </a:extLst>
          </p:cNvPr>
          <p:cNvSpPr>
            <a:spLocks noGrp="1"/>
          </p:cNvSpPr>
          <p:nvPr>
            <p:ph type="dt" sz="half" idx="10"/>
          </p:nvPr>
        </p:nvSpPr>
        <p:spPr/>
        <p:txBody>
          <a:bodyPr/>
          <a:lstStyle/>
          <a:p>
            <a:fld id="{F33768D0-0E7F-6447-BBD5-FA911050D554}" type="datetimeFigureOut">
              <a:rPr lang="en-US" smtClean="0"/>
              <a:t>11/11/19</a:t>
            </a:fld>
            <a:endParaRPr lang="en-US"/>
          </a:p>
        </p:txBody>
      </p:sp>
      <p:sp>
        <p:nvSpPr>
          <p:cNvPr id="5" name="Footer Placeholder 4">
            <a:extLst>
              <a:ext uri="{FF2B5EF4-FFF2-40B4-BE49-F238E27FC236}">
                <a16:creationId xmlns:a16="http://schemas.microsoft.com/office/drawing/2014/main" id="{9F1BAFAA-1C12-7143-91A2-D7261882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240942-3509-9C4F-BBB5-05AFD82342B1}"/>
              </a:ext>
            </a:extLst>
          </p:cNvPr>
          <p:cNvSpPr>
            <a:spLocks noGrp="1"/>
          </p:cNvSpPr>
          <p:nvPr>
            <p:ph type="sldNum" sz="quarter" idx="12"/>
          </p:nvPr>
        </p:nvSpPr>
        <p:spPr/>
        <p:txBody>
          <a:bodyPr/>
          <a:lstStyle/>
          <a:p>
            <a:fld id="{1ADCBCEC-1B3E-E647-A36C-126BE913BABF}" type="slidenum">
              <a:rPr lang="en-US" smtClean="0"/>
              <a:t>‹#›</a:t>
            </a:fld>
            <a:endParaRPr lang="en-US"/>
          </a:p>
        </p:txBody>
      </p:sp>
    </p:spTree>
    <p:extLst>
      <p:ext uri="{BB962C8B-B14F-4D97-AF65-F5344CB8AC3E}">
        <p14:creationId xmlns:p14="http://schemas.microsoft.com/office/powerpoint/2010/main" val="841641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D8EE-E500-C744-9AFA-061E9A729D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F621C4-BE20-5148-931B-71DC12828E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3DCB23-67E1-4349-8BC8-E7D9E813FB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E4AED1-4276-1A4A-9ED4-76F7B640E42E}"/>
              </a:ext>
            </a:extLst>
          </p:cNvPr>
          <p:cNvSpPr>
            <a:spLocks noGrp="1"/>
          </p:cNvSpPr>
          <p:nvPr>
            <p:ph type="dt" sz="half" idx="10"/>
          </p:nvPr>
        </p:nvSpPr>
        <p:spPr/>
        <p:txBody>
          <a:bodyPr/>
          <a:lstStyle/>
          <a:p>
            <a:fld id="{F33768D0-0E7F-6447-BBD5-FA911050D554}" type="datetimeFigureOut">
              <a:rPr lang="en-US" smtClean="0"/>
              <a:t>11/11/19</a:t>
            </a:fld>
            <a:endParaRPr lang="en-US"/>
          </a:p>
        </p:txBody>
      </p:sp>
      <p:sp>
        <p:nvSpPr>
          <p:cNvPr id="6" name="Footer Placeholder 5">
            <a:extLst>
              <a:ext uri="{FF2B5EF4-FFF2-40B4-BE49-F238E27FC236}">
                <a16:creationId xmlns:a16="http://schemas.microsoft.com/office/drawing/2014/main" id="{5AA8C194-0A69-1E43-A367-66032092F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4382C3-FBB0-0C42-8080-09B30C0C0050}"/>
              </a:ext>
            </a:extLst>
          </p:cNvPr>
          <p:cNvSpPr>
            <a:spLocks noGrp="1"/>
          </p:cNvSpPr>
          <p:nvPr>
            <p:ph type="sldNum" sz="quarter" idx="12"/>
          </p:nvPr>
        </p:nvSpPr>
        <p:spPr/>
        <p:txBody>
          <a:bodyPr/>
          <a:lstStyle/>
          <a:p>
            <a:fld id="{1ADCBCEC-1B3E-E647-A36C-126BE913BABF}" type="slidenum">
              <a:rPr lang="en-US" smtClean="0"/>
              <a:t>‹#›</a:t>
            </a:fld>
            <a:endParaRPr lang="en-US"/>
          </a:p>
        </p:txBody>
      </p:sp>
    </p:spTree>
    <p:extLst>
      <p:ext uri="{BB962C8B-B14F-4D97-AF65-F5344CB8AC3E}">
        <p14:creationId xmlns:p14="http://schemas.microsoft.com/office/powerpoint/2010/main" val="368973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C181-216E-4D4E-94C9-C446875A84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E90867-BC74-0D4B-9ADA-82C8A12C2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F2BC99-8D42-EE4B-A0B8-C73AF8CCDD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CC072F-D309-3B40-B8B8-0EDEA9F134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4E8319-1309-0748-AB7D-228CC89824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5A225D-882C-D24A-B430-CE615B7C7213}"/>
              </a:ext>
            </a:extLst>
          </p:cNvPr>
          <p:cNvSpPr>
            <a:spLocks noGrp="1"/>
          </p:cNvSpPr>
          <p:nvPr>
            <p:ph type="dt" sz="half" idx="10"/>
          </p:nvPr>
        </p:nvSpPr>
        <p:spPr/>
        <p:txBody>
          <a:bodyPr/>
          <a:lstStyle/>
          <a:p>
            <a:fld id="{F33768D0-0E7F-6447-BBD5-FA911050D554}" type="datetimeFigureOut">
              <a:rPr lang="en-US" smtClean="0"/>
              <a:t>11/11/19</a:t>
            </a:fld>
            <a:endParaRPr lang="en-US"/>
          </a:p>
        </p:txBody>
      </p:sp>
      <p:sp>
        <p:nvSpPr>
          <p:cNvPr id="8" name="Footer Placeholder 7">
            <a:extLst>
              <a:ext uri="{FF2B5EF4-FFF2-40B4-BE49-F238E27FC236}">
                <a16:creationId xmlns:a16="http://schemas.microsoft.com/office/drawing/2014/main" id="{015BEC81-2530-D140-89FC-75FFDB2B6B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AD6566-6987-194C-B277-8F0B2A69CCCD}"/>
              </a:ext>
            </a:extLst>
          </p:cNvPr>
          <p:cNvSpPr>
            <a:spLocks noGrp="1"/>
          </p:cNvSpPr>
          <p:nvPr>
            <p:ph type="sldNum" sz="quarter" idx="12"/>
          </p:nvPr>
        </p:nvSpPr>
        <p:spPr/>
        <p:txBody>
          <a:bodyPr/>
          <a:lstStyle/>
          <a:p>
            <a:fld id="{1ADCBCEC-1B3E-E647-A36C-126BE913BABF}" type="slidenum">
              <a:rPr lang="en-US" smtClean="0"/>
              <a:t>‹#›</a:t>
            </a:fld>
            <a:endParaRPr lang="en-US"/>
          </a:p>
        </p:txBody>
      </p:sp>
    </p:spTree>
    <p:extLst>
      <p:ext uri="{BB962C8B-B14F-4D97-AF65-F5344CB8AC3E}">
        <p14:creationId xmlns:p14="http://schemas.microsoft.com/office/powerpoint/2010/main" val="2906020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E93A-2714-D846-B9C0-49DA7028BB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532473-DC04-1649-8E45-2F6AB4D7AA16}"/>
              </a:ext>
            </a:extLst>
          </p:cNvPr>
          <p:cNvSpPr>
            <a:spLocks noGrp="1"/>
          </p:cNvSpPr>
          <p:nvPr>
            <p:ph type="dt" sz="half" idx="10"/>
          </p:nvPr>
        </p:nvSpPr>
        <p:spPr/>
        <p:txBody>
          <a:bodyPr/>
          <a:lstStyle/>
          <a:p>
            <a:fld id="{F33768D0-0E7F-6447-BBD5-FA911050D554}" type="datetimeFigureOut">
              <a:rPr lang="en-US" smtClean="0"/>
              <a:t>11/11/19</a:t>
            </a:fld>
            <a:endParaRPr lang="en-US"/>
          </a:p>
        </p:txBody>
      </p:sp>
      <p:sp>
        <p:nvSpPr>
          <p:cNvPr id="4" name="Footer Placeholder 3">
            <a:extLst>
              <a:ext uri="{FF2B5EF4-FFF2-40B4-BE49-F238E27FC236}">
                <a16:creationId xmlns:a16="http://schemas.microsoft.com/office/drawing/2014/main" id="{E3179E6E-D2B8-0F4B-B927-C14E2B99DA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31F82E-3567-A44D-8AA4-6F561BAECF67}"/>
              </a:ext>
            </a:extLst>
          </p:cNvPr>
          <p:cNvSpPr>
            <a:spLocks noGrp="1"/>
          </p:cNvSpPr>
          <p:nvPr>
            <p:ph type="sldNum" sz="quarter" idx="12"/>
          </p:nvPr>
        </p:nvSpPr>
        <p:spPr/>
        <p:txBody>
          <a:bodyPr/>
          <a:lstStyle/>
          <a:p>
            <a:fld id="{1ADCBCEC-1B3E-E647-A36C-126BE913BABF}" type="slidenum">
              <a:rPr lang="en-US" smtClean="0"/>
              <a:t>‹#›</a:t>
            </a:fld>
            <a:endParaRPr lang="en-US"/>
          </a:p>
        </p:txBody>
      </p:sp>
    </p:spTree>
    <p:extLst>
      <p:ext uri="{BB962C8B-B14F-4D97-AF65-F5344CB8AC3E}">
        <p14:creationId xmlns:p14="http://schemas.microsoft.com/office/powerpoint/2010/main" val="4185783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8CABE-AC68-624F-B587-9FDDA15B11CE}"/>
              </a:ext>
            </a:extLst>
          </p:cNvPr>
          <p:cNvSpPr>
            <a:spLocks noGrp="1"/>
          </p:cNvSpPr>
          <p:nvPr>
            <p:ph type="dt" sz="half" idx="10"/>
          </p:nvPr>
        </p:nvSpPr>
        <p:spPr/>
        <p:txBody>
          <a:bodyPr/>
          <a:lstStyle/>
          <a:p>
            <a:fld id="{F33768D0-0E7F-6447-BBD5-FA911050D554}" type="datetimeFigureOut">
              <a:rPr lang="en-US" smtClean="0"/>
              <a:t>11/11/19</a:t>
            </a:fld>
            <a:endParaRPr lang="en-US"/>
          </a:p>
        </p:txBody>
      </p:sp>
      <p:sp>
        <p:nvSpPr>
          <p:cNvPr id="3" name="Footer Placeholder 2">
            <a:extLst>
              <a:ext uri="{FF2B5EF4-FFF2-40B4-BE49-F238E27FC236}">
                <a16:creationId xmlns:a16="http://schemas.microsoft.com/office/drawing/2014/main" id="{7744C349-0516-EA46-AE0A-2068BC1C1F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740B1C-5389-3244-8E3B-78F0B234410D}"/>
              </a:ext>
            </a:extLst>
          </p:cNvPr>
          <p:cNvSpPr>
            <a:spLocks noGrp="1"/>
          </p:cNvSpPr>
          <p:nvPr>
            <p:ph type="sldNum" sz="quarter" idx="12"/>
          </p:nvPr>
        </p:nvSpPr>
        <p:spPr/>
        <p:txBody>
          <a:bodyPr/>
          <a:lstStyle/>
          <a:p>
            <a:fld id="{1ADCBCEC-1B3E-E647-A36C-126BE913BABF}" type="slidenum">
              <a:rPr lang="en-US" smtClean="0"/>
              <a:t>‹#›</a:t>
            </a:fld>
            <a:endParaRPr lang="en-US"/>
          </a:p>
        </p:txBody>
      </p:sp>
    </p:spTree>
    <p:extLst>
      <p:ext uri="{BB962C8B-B14F-4D97-AF65-F5344CB8AC3E}">
        <p14:creationId xmlns:p14="http://schemas.microsoft.com/office/powerpoint/2010/main" val="3459853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4E18-B354-4547-AE62-97E14B2AF3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508E02-6E37-8845-9148-86034DA6A7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B12B-E6A4-EA4D-AB72-367F2BC4E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FC2C3C-0173-DD45-A8B8-A5E5C25A18E4}"/>
              </a:ext>
            </a:extLst>
          </p:cNvPr>
          <p:cNvSpPr>
            <a:spLocks noGrp="1"/>
          </p:cNvSpPr>
          <p:nvPr>
            <p:ph type="dt" sz="half" idx="10"/>
          </p:nvPr>
        </p:nvSpPr>
        <p:spPr/>
        <p:txBody>
          <a:bodyPr/>
          <a:lstStyle/>
          <a:p>
            <a:fld id="{F33768D0-0E7F-6447-BBD5-FA911050D554}" type="datetimeFigureOut">
              <a:rPr lang="en-US" smtClean="0"/>
              <a:t>11/11/19</a:t>
            </a:fld>
            <a:endParaRPr lang="en-US"/>
          </a:p>
        </p:txBody>
      </p:sp>
      <p:sp>
        <p:nvSpPr>
          <p:cNvPr id="6" name="Footer Placeholder 5">
            <a:extLst>
              <a:ext uri="{FF2B5EF4-FFF2-40B4-BE49-F238E27FC236}">
                <a16:creationId xmlns:a16="http://schemas.microsoft.com/office/drawing/2014/main" id="{03B8B552-D728-2F49-8D4E-61EA7A9AF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2FAB3-ABC9-C541-B312-94AF374CF0C2}"/>
              </a:ext>
            </a:extLst>
          </p:cNvPr>
          <p:cNvSpPr>
            <a:spLocks noGrp="1"/>
          </p:cNvSpPr>
          <p:nvPr>
            <p:ph type="sldNum" sz="quarter" idx="12"/>
          </p:nvPr>
        </p:nvSpPr>
        <p:spPr/>
        <p:txBody>
          <a:bodyPr/>
          <a:lstStyle/>
          <a:p>
            <a:fld id="{1ADCBCEC-1B3E-E647-A36C-126BE913BABF}" type="slidenum">
              <a:rPr lang="en-US" smtClean="0"/>
              <a:t>‹#›</a:t>
            </a:fld>
            <a:endParaRPr lang="en-US"/>
          </a:p>
        </p:txBody>
      </p:sp>
    </p:spTree>
    <p:extLst>
      <p:ext uri="{BB962C8B-B14F-4D97-AF65-F5344CB8AC3E}">
        <p14:creationId xmlns:p14="http://schemas.microsoft.com/office/powerpoint/2010/main" val="2698360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73AE-79B7-6046-B201-3AD095EA74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CD74BC-A67C-F745-A7C5-0F0E4017A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E99C5D-47DB-E943-B54A-D3C923D86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7B4596-DB4A-EB43-8688-5FEA7CFE43FE}"/>
              </a:ext>
            </a:extLst>
          </p:cNvPr>
          <p:cNvSpPr>
            <a:spLocks noGrp="1"/>
          </p:cNvSpPr>
          <p:nvPr>
            <p:ph type="dt" sz="half" idx="10"/>
          </p:nvPr>
        </p:nvSpPr>
        <p:spPr/>
        <p:txBody>
          <a:bodyPr/>
          <a:lstStyle/>
          <a:p>
            <a:fld id="{F33768D0-0E7F-6447-BBD5-FA911050D554}" type="datetimeFigureOut">
              <a:rPr lang="en-US" smtClean="0"/>
              <a:t>11/11/19</a:t>
            </a:fld>
            <a:endParaRPr lang="en-US"/>
          </a:p>
        </p:txBody>
      </p:sp>
      <p:sp>
        <p:nvSpPr>
          <p:cNvPr id="6" name="Footer Placeholder 5">
            <a:extLst>
              <a:ext uri="{FF2B5EF4-FFF2-40B4-BE49-F238E27FC236}">
                <a16:creationId xmlns:a16="http://schemas.microsoft.com/office/drawing/2014/main" id="{08D3EBC4-7319-DC47-8661-67AA0D544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B7E217-7BFF-C64B-8A2F-C3B0074E117C}"/>
              </a:ext>
            </a:extLst>
          </p:cNvPr>
          <p:cNvSpPr>
            <a:spLocks noGrp="1"/>
          </p:cNvSpPr>
          <p:nvPr>
            <p:ph type="sldNum" sz="quarter" idx="12"/>
          </p:nvPr>
        </p:nvSpPr>
        <p:spPr/>
        <p:txBody>
          <a:bodyPr/>
          <a:lstStyle/>
          <a:p>
            <a:fld id="{1ADCBCEC-1B3E-E647-A36C-126BE913BABF}" type="slidenum">
              <a:rPr lang="en-US" smtClean="0"/>
              <a:t>‹#›</a:t>
            </a:fld>
            <a:endParaRPr lang="en-US"/>
          </a:p>
        </p:txBody>
      </p:sp>
    </p:spTree>
    <p:extLst>
      <p:ext uri="{BB962C8B-B14F-4D97-AF65-F5344CB8AC3E}">
        <p14:creationId xmlns:p14="http://schemas.microsoft.com/office/powerpoint/2010/main" val="1133023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5834DF-792E-8C4E-AED1-122249C411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DEE8B1-BE78-E34B-A0FF-0AA897AE4B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C7BFF-D189-CB49-BE95-BB3B61F3A8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768D0-0E7F-6447-BBD5-FA911050D554}" type="datetimeFigureOut">
              <a:rPr lang="en-US" smtClean="0"/>
              <a:t>11/11/19</a:t>
            </a:fld>
            <a:endParaRPr lang="en-US"/>
          </a:p>
        </p:txBody>
      </p:sp>
      <p:sp>
        <p:nvSpPr>
          <p:cNvPr id="5" name="Footer Placeholder 4">
            <a:extLst>
              <a:ext uri="{FF2B5EF4-FFF2-40B4-BE49-F238E27FC236}">
                <a16:creationId xmlns:a16="http://schemas.microsoft.com/office/drawing/2014/main" id="{98028F28-2E88-184E-800E-FB9F7D9DA0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78BD92-174F-884A-9440-6F3DDDA549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DCBCEC-1B3E-E647-A36C-126BE913BABF}" type="slidenum">
              <a:rPr lang="en-US" smtClean="0"/>
              <a:t>‹#›</a:t>
            </a:fld>
            <a:endParaRPr lang="en-US"/>
          </a:p>
        </p:txBody>
      </p:sp>
    </p:spTree>
    <p:extLst>
      <p:ext uri="{BB962C8B-B14F-4D97-AF65-F5344CB8AC3E}">
        <p14:creationId xmlns:p14="http://schemas.microsoft.com/office/powerpoint/2010/main" val="508685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DA071-1948-B84A-B75A-586349B8DD04}"/>
              </a:ext>
            </a:extLst>
          </p:cNvPr>
          <p:cNvSpPr>
            <a:spLocks noGrp="1"/>
          </p:cNvSpPr>
          <p:nvPr>
            <p:ph type="ctrTitle"/>
          </p:nvPr>
        </p:nvSpPr>
        <p:spPr/>
        <p:txBody>
          <a:bodyPr>
            <a:normAutofit fontScale="90000"/>
          </a:bodyPr>
          <a:lstStyle/>
          <a:p>
            <a:r>
              <a:rPr lang="en-US" dirty="0"/>
              <a:t>Noise Suppression in Ultrasound Beamforming Using Convolutional Neural Networks</a:t>
            </a:r>
          </a:p>
        </p:txBody>
      </p:sp>
      <p:sp>
        <p:nvSpPr>
          <p:cNvPr id="3" name="Subtitle 2">
            <a:extLst>
              <a:ext uri="{FF2B5EF4-FFF2-40B4-BE49-F238E27FC236}">
                <a16:creationId xmlns:a16="http://schemas.microsoft.com/office/drawing/2014/main" id="{5D8FAAD5-0E1E-8645-A209-4BFBEA6A6744}"/>
              </a:ext>
            </a:extLst>
          </p:cNvPr>
          <p:cNvSpPr>
            <a:spLocks noGrp="1"/>
          </p:cNvSpPr>
          <p:nvPr>
            <p:ph type="subTitle" idx="1"/>
          </p:nvPr>
        </p:nvSpPr>
        <p:spPr/>
        <p:txBody>
          <a:bodyPr/>
          <a:lstStyle/>
          <a:p>
            <a:r>
              <a:rPr lang="en-US" dirty="0"/>
              <a:t>Zhanwen Chen</a:t>
            </a:r>
          </a:p>
          <a:p>
            <a:r>
              <a:rPr lang="en-US" dirty="0"/>
              <a:t>November 11, 2019, 10:00AM</a:t>
            </a:r>
          </a:p>
        </p:txBody>
      </p:sp>
    </p:spTree>
    <p:extLst>
      <p:ext uri="{BB962C8B-B14F-4D97-AF65-F5344CB8AC3E}">
        <p14:creationId xmlns:p14="http://schemas.microsoft.com/office/powerpoint/2010/main" val="3446885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7CA42E-88DD-C04F-8187-6EC2BC5E0BE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Ultrasound Beamforming: Transmit</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617A426A-F134-AF48-AAAD-0DF4B1C17E55}"/>
              </a:ext>
            </a:extLst>
          </p:cNvPr>
          <p:cNvSpPr/>
          <p:nvPr/>
        </p:nvSpPr>
        <p:spPr>
          <a:xfrm>
            <a:off x="201046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4885548-AC42-7B44-8A68-F3D14DA144ED}"/>
              </a:ext>
            </a:extLst>
          </p:cNvPr>
          <p:cNvSpPr/>
          <p:nvPr/>
        </p:nvSpPr>
        <p:spPr>
          <a:xfrm>
            <a:off x="218346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E1D8275-DA5B-8F4A-ACE4-4DBA8FCEA20B}"/>
              </a:ext>
            </a:extLst>
          </p:cNvPr>
          <p:cNvSpPr/>
          <p:nvPr/>
        </p:nvSpPr>
        <p:spPr>
          <a:xfrm>
            <a:off x="235645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DC3E560-14DC-0848-8B75-4EE25A70F7E3}"/>
              </a:ext>
            </a:extLst>
          </p:cNvPr>
          <p:cNvSpPr/>
          <p:nvPr/>
        </p:nvSpPr>
        <p:spPr>
          <a:xfrm>
            <a:off x="252945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6ECAC76-15CF-A14F-8F57-ABDA732AB342}"/>
              </a:ext>
            </a:extLst>
          </p:cNvPr>
          <p:cNvSpPr/>
          <p:nvPr/>
        </p:nvSpPr>
        <p:spPr>
          <a:xfrm>
            <a:off x="270244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27DC79A-3F94-6840-BB96-BF99D97A4049}"/>
              </a:ext>
            </a:extLst>
          </p:cNvPr>
          <p:cNvSpPr/>
          <p:nvPr/>
        </p:nvSpPr>
        <p:spPr>
          <a:xfrm>
            <a:off x="287544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BE74435-2E65-8B43-BA50-8A62D26FF99B}"/>
              </a:ext>
            </a:extLst>
          </p:cNvPr>
          <p:cNvSpPr/>
          <p:nvPr/>
        </p:nvSpPr>
        <p:spPr>
          <a:xfrm>
            <a:off x="3048435"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7649072-5305-B546-8F8E-411AB80CB016}"/>
              </a:ext>
            </a:extLst>
          </p:cNvPr>
          <p:cNvSpPr/>
          <p:nvPr/>
        </p:nvSpPr>
        <p:spPr>
          <a:xfrm>
            <a:off x="3221430"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05841E1-976E-3F46-968E-B229F9E08B0B}"/>
              </a:ext>
            </a:extLst>
          </p:cNvPr>
          <p:cNvSpPr/>
          <p:nvPr/>
        </p:nvSpPr>
        <p:spPr>
          <a:xfrm>
            <a:off x="339426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7E0F41E-3374-C142-A4CF-5C43CE639F69}"/>
              </a:ext>
            </a:extLst>
          </p:cNvPr>
          <p:cNvSpPr/>
          <p:nvPr/>
        </p:nvSpPr>
        <p:spPr>
          <a:xfrm>
            <a:off x="356726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5F13D83-448D-DC47-975E-ECCCC21D797C}"/>
              </a:ext>
            </a:extLst>
          </p:cNvPr>
          <p:cNvSpPr/>
          <p:nvPr/>
        </p:nvSpPr>
        <p:spPr>
          <a:xfrm>
            <a:off x="374025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D9057E5-CB0D-1041-AD81-74D920FD0254}"/>
              </a:ext>
            </a:extLst>
          </p:cNvPr>
          <p:cNvSpPr/>
          <p:nvPr/>
        </p:nvSpPr>
        <p:spPr>
          <a:xfrm>
            <a:off x="391325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F4FA61C-6FDF-CB41-B35C-368920984A2A}"/>
              </a:ext>
            </a:extLst>
          </p:cNvPr>
          <p:cNvSpPr/>
          <p:nvPr/>
        </p:nvSpPr>
        <p:spPr>
          <a:xfrm>
            <a:off x="408624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B79BED94-902C-2741-831D-5A02B3A4B693}"/>
              </a:ext>
            </a:extLst>
          </p:cNvPr>
          <p:cNvSpPr/>
          <p:nvPr/>
        </p:nvSpPr>
        <p:spPr>
          <a:xfrm>
            <a:off x="425924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65473E9A-6F9E-3E47-AC1A-459CDEDDB833}"/>
              </a:ext>
            </a:extLst>
          </p:cNvPr>
          <p:cNvSpPr/>
          <p:nvPr/>
        </p:nvSpPr>
        <p:spPr>
          <a:xfrm>
            <a:off x="443223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DEE3851A-ABDD-914B-987E-EE4C8461D09D}"/>
              </a:ext>
            </a:extLst>
          </p:cNvPr>
          <p:cNvSpPr/>
          <p:nvPr/>
        </p:nvSpPr>
        <p:spPr>
          <a:xfrm>
            <a:off x="460523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FCAEDAA-FE6A-F34F-8576-7F31F228491C}"/>
              </a:ext>
            </a:extLst>
          </p:cNvPr>
          <p:cNvSpPr/>
          <p:nvPr/>
        </p:nvSpPr>
        <p:spPr>
          <a:xfrm>
            <a:off x="2702445" y="5164949"/>
            <a:ext cx="420130" cy="42013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Elbow Connector 112">
            <a:extLst>
              <a:ext uri="{FF2B5EF4-FFF2-40B4-BE49-F238E27FC236}">
                <a16:creationId xmlns:a16="http://schemas.microsoft.com/office/drawing/2014/main" id="{34DB3EC0-559E-564E-82DC-6A2DCF1EBE08}"/>
              </a:ext>
            </a:extLst>
          </p:cNvPr>
          <p:cNvCxnSpPr>
            <a:cxnSpLocks/>
            <a:stCxn id="96" idx="0"/>
            <a:endCxn id="111" idx="0"/>
          </p:cNvCxnSpPr>
          <p:nvPr/>
        </p:nvCxnSpPr>
        <p:spPr>
          <a:xfrm rot="5400000" flipH="1" flipV="1">
            <a:off x="3394347" y="2003841"/>
            <a:ext cx="12700" cy="2594769"/>
          </a:xfrm>
          <a:prstGeom prst="bentConnector3">
            <a:avLst>
              <a:gd name="adj1" fmla="val 180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2E52A41F-AE47-3D4D-8496-DA1589FAD825}"/>
              </a:ext>
            </a:extLst>
          </p:cNvPr>
          <p:cNvSpPr txBox="1"/>
          <p:nvPr/>
        </p:nvSpPr>
        <p:spPr>
          <a:xfrm>
            <a:off x="2529450" y="2553783"/>
            <a:ext cx="1511439" cy="369332"/>
          </a:xfrm>
          <a:prstGeom prst="rect">
            <a:avLst/>
          </a:prstGeom>
          <a:noFill/>
        </p:spPr>
        <p:txBody>
          <a:bodyPr wrap="none" rtlCol="0">
            <a:spAutoFit/>
          </a:bodyPr>
          <a:lstStyle/>
          <a:p>
            <a:r>
              <a:rPr lang="en-US" dirty="0"/>
              <a:t>128 elements</a:t>
            </a:r>
          </a:p>
        </p:txBody>
      </p:sp>
      <p:cxnSp>
        <p:nvCxnSpPr>
          <p:cNvPr id="115" name="Straight Arrow Connector 114">
            <a:extLst>
              <a:ext uri="{FF2B5EF4-FFF2-40B4-BE49-F238E27FC236}">
                <a16:creationId xmlns:a16="http://schemas.microsoft.com/office/drawing/2014/main" id="{206B7685-36B1-D24B-B753-26F14695D2FE}"/>
              </a:ext>
            </a:extLst>
          </p:cNvPr>
          <p:cNvCxnSpPr/>
          <p:nvPr/>
        </p:nvCxnSpPr>
        <p:spPr>
          <a:xfrm flipV="1">
            <a:off x="2425925" y="3721355"/>
            <a:ext cx="0" cy="701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31C68A7-FDA2-B745-BAE5-FEF9FB42D53C}"/>
              </a:ext>
            </a:extLst>
          </p:cNvPr>
          <p:cNvSpPr txBox="1"/>
          <p:nvPr/>
        </p:nvSpPr>
        <p:spPr>
          <a:xfrm>
            <a:off x="1533312" y="4551842"/>
            <a:ext cx="1646285" cy="369332"/>
          </a:xfrm>
          <a:prstGeom prst="rect">
            <a:avLst/>
          </a:prstGeom>
          <a:noFill/>
        </p:spPr>
        <p:txBody>
          <a:bodyPr wrap="none" rtlCol="0">
            <a:spAutoFit/>
          </a:bodyPr>
          <a:lstStyle/>
          <a:p>
            <a:r>
              <a:rPr lang="en-US" dirty="0"/>
              <a:t>Center element</a:t>
            </a:r>
          </a:p>
        </p:txBody>
      </p:sp>
      <p:grpSp>
        <p:nvGrpSpPr>
          <p:cNvPr id="117" name="Group 116">
            <a:extLst>
              <a:ext uri="{FF2B5EF4-FFF2-40B4-BE49-F238E27FC236}">
                <a16:creationId xmlns:a16="http://schemas.microsoft.com/office/drawing/2014/main" id="{E542E5CF-C57D-4543-A235-099D901963FC}"/>
              </a:ext>
            </a:extLst>
          </p:cNvPr>
          <p:cNvGrpSpPr/>
          <p:nvPr/>
        </p:nvGrpSpPr>
        <p:grpSpPr>
          <a:xfrm>
            <a:off x="5840641" y="2553783"/>
            <a:ext cx="5549900" cy="4165600"/>
            <a:chOff x="6139900" y="1539631"/>
            <a:chExt cx="5549900" cy="4165600"/>
          </a:xfrm>
        </p:grpSpPr>
        <p:pic>
          <p:nvPicPr>
            <p:cNvPr id="118" name="Picture 117">
              <a:extLst>
                <a:ext uri="{FF2B5EF4-FFF2-40B4-BE49-F238E27FC236}">
                  <a16:creationId xmlns:a16="http://schemas.microsoft.com/office/drawing/2014/main" id="{02F4F07E-E8EB-1B46-A8C6-9EC49C0A3258}"/>
                </a:ext>
              </a:extLst>
            </p:cNvPr>
            <p:cNvPicPr>
              <a:picLocks noChangeAspect="1"/>
            </p:cNvPicPr>
            <p:nvPr/>
          </p:nvPicPr>
          <p:blipFill>
            <a:blip r:embed="rId3">
              <a:alphaModFix amt="43000"/>
            </a:blip>
            <a:stretch>
              <a:fillRect/>
            </a:stretch>
          </p:blipFill>
          <p:spPr>
            <a:xfrm>
              <a:off x="6139900" y="1539631"/>
              <a:ext cx="5549900" cy="4165600"/>
            </a:xfrm>
            <a:prstGeom prst="rect">
              <a:avLst/>
            </a:prstGeom>
          </p:spPr>
        </p:pic>
        <p:pic>
          <p:nvPicPr>
            <p:cNvPr id="119" name="Picture 118">
              <a:extLst>
                <a:ext uri="{FF2B5EF4-FFF2-40B4-BE49-F238E27FC236}">
                  <a16:creationId xmlns:a16="http://schemas.microsoft.com/office/drawing/2014/main" id="{CAE30293-B52E-5945-9C03-353BE05F32F8}"/>
                </a:ext>
              </a:extLst>
            </p:cNvPr>
            <p:cNvPicPr>
              <a:picLocks noChangeAspect="1"/>
            </p:cNvPicPr>
            <p:nvPr/>
          </p:nvPicPr>
          <p:blipFill rotWithShape="1">
            <a:blip r:embed="rId3"/>
            <a:srcRect l="29910" r="62416"/>
            <a:stretch/>
          </p:blipFill>
          <p:spPr>
            <a:xfrm>
              <a:off x="7789546" y="1539631"/>
              <a:ext cx="426138" cy="4165600"/>
            </a:xfrm>
            <a:prstGeom prst="rect">
              <a:avLst/>
            </a:prstGeom>
          </p:spPr>
        </p:pic>
      </p:grpSp>
      <p:sp>
        <p:nvSpPr>
          <p:cNvPr id="29" name="TextBox 28">
            <a:extLst>
              <a:ext uri="{FF2B5EF4-FFF2-40B4-BE49-F238E27FC236}">
                <a16:creationId xmlns:a16="http://schemas.microsoft.com/office/drawing/2014/main" id="{EC0E7E41-7834-7B46-8FB2-C2E443BBD8C0}"/>
              </a:ext>
            </a:extLst>
          </p:cNvPr>
          <p:cNvSpPr txBox="1"/>
          <p:nvPr/>
        </p:nvSpPr>
        <p:spPr>
          <a:xfrm>
            <a:off x="2432655" y="4035492"/>
            <a:ext cx="2285177" cy="369332"/>
          </a:xfrm>
          <a:prstGeom prst="rect">
            <a:avLst/>
          </a:prstGeom>
          <a:noFill/>
        </p:spPr>
        <p:txBody>
          <a:bodyPr wrap="none" rtlCol="0">
            <a:spAutoFit/>
          </a:bodyPr>
          <a:lstStyle/>
          <a:p>
            <a:r>
              <a:rPr lang="en-US" dirty="0"/>
              <a:t>3</a:t>
            </a:r>
            <a:r>
              <a:rPr lang="en-US" baseline="30000" dirty="0"/>
              <a:t>rd</a:t>
            </a:r>
            <a:r>
              <a:rPr lang="en-US" dirty="0"/>
              <a:t> beam, 65 elements</a:t>
            </a:r>
          </a:p>
        </p:txBody>
      </p:sp>
    </p:spTree>
    <p:extLst>
      <p:ext uri="{BB962C8B-B14F-4D97-AF65-F5344CB8AC3E}">
        <p14:creationId xmlns:p14="http://schemas.microsoft.com/office/powerpoint/2010/main" val="2135858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7CA42E-88DD-C04F-8187-6EC2BC5E0BE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Ultrasound Beamforming: Transmit</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617A426A-F134-AF48-AAAD-0DF4B1C17E55}"/>
              </a:ext>
            </a:extLst>
          </p:cNvPr>
          <p:cNvSpPr/>
          <p:nvPr/>
        </p:nvSpPr>
        <p:spPr>
          <a:xfrm>
            <a:off x="2010465"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4885548-AC42-7B44-8A68-F3D14DA144ED}"/>
              </a:ext>
            </a:extLst>
          </p:cNvPr>
          <p:cNvSpPr/>
          <p:nvPr/>
        </p:nvSpPr>
        <p:spPr>
          <a:xfrm>
            <a:off x="218346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E1D8275-DA5B-8F4A-ACE4-4DBA8FCEA20B}"/>
              </a:ext>
            </a:extLst>
          </p:cNvPr>
          <p:cNvSpPr/>
          <p:nvPr/>
        </p:nvSpPr>
        <p:spPr>
          <a:xfrm>
            <a:off x="235645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DC3E560-14DC-0848-8B75-4EE25A70F7E3}"/>
              </a:ext>
            </a:extLst>
          </p:cNvPr>
          <p:cNvSpPr/>
          <p:nvPr/>
        </p:nvSpPr>
        <p:spPr>
          <a:xfrm>
            <a:off x="252945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6ECAC76-15CF-A14F-8F57-ABDA732AB342}"/>
              </a:ext>
            </a:extLst>
          </p:cNvPr>
          <p:cNvSpPr/>
          <p:nvPr/>
        </p:nvSpPr>
        <p:spPr>
          <a:xfrm>
            <a:off x="270244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27DC79A-3F94-6840-BB96-BF99D97A4049}"/>
              </a:ext>
            </a:extLst>
          </p:cNvPr>
          <p:cNvSpPr/>
          <p:nvPr/>
        </p:nvSpPr>
        <p:spPr>
          <a:xfrm>
            <a:off x="287544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BE74435-2E65-8B43-BA50-8A62D26FF99B}"/>
              </a:ext>
            </a:extLst>
          </p:cNvPr>
          <p:cNvSpPr/>
          <p:nvPr/>
        </p:nvSpPr>
        <p:spPr>
          <a:xfrm>
            <a:off x="3048435" y="3301225"/>
            <a:ext cx="172995" cy="42013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7649072-5305-B546-8F8E-411AB80CB016}"/>
              </a:ext>
            </a:extLst>
          </p:cNvPr>
          <p:cNvSpPr/>
          <p:nvPr/>
        </p:nvSpPr>
        <p:spPr>
          <a:xfrm>
            <a:off x="3221430"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05841E1-976E-3F46-968E-B229F9E08B0B}"/>
              </a:ext>
            </a:extLst>
          </p:cNvPr>
          <p:cNvSpPr/>
          <p:nvPr/>
        </p:nvSpPr>
        <p:spPr>
          <a:xfrm>
            <a:off x="339426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7E0F41E-3374-C142-A4CF-5C43CE639F69}"/>
              </a:ext>
            </a:extLst>
          </p:cNvPr>
          <p:cNvSpPr/>
          <p:nvPr/>
        </p:nvSpPr>
        <p:spPr>
          <a:xfrm>
            <a:off x="356726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5F13D83-448D-DC47-975E-ECCCC21D797C}"/>
              </a:ext>
            </a:extLst>
          </p:cNvPr>
          <p:cNvSpPr/>
          <p:nvPr/>
        </p:nvSpPr>
        <p:spPr>
          <a:xfrm>
            <a:off x="374025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D9057E5-CB0D-1041-AD81-74D920FD0254}"/>
              </a:ext>
            </a:extLst>
          </p:cNvPr>
          <p:cNvSpPr/>
          <p:nvPr/>
        </p:nvSpPr>
        <p:spPr>
          <a:xfrm>
            <a:off x="391325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F4FA61C-6FDF-CB41-B35C-368920984A2A}"/>
              </a:ext>
            </a:extLst>
          </p:cNvPr>
          <p:cNvSpPr/>
          <p:nvPr/>
        </p:nvSpPr>
        <p:spPr>
          <a:xfrm>
            <a:off x="408624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B79BED94-902C-2741-831D-5A02B3A4B693}"/>
              </a:ext>
            </a:extLst>
          </p:cNvPr>
          <p:cNvSpPr/>
          <p:nvPr/>
        </p:nvSpPr>
        <p:spPr>
          <a:xfrm>
            <a:off x="425924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65473E9A-6F9E-3E47-AC1A-459CDEDDB833}"/>
              </a:ext>
            </a:extLst>
          </p:cNvPr>
          <p:cNvSpPr/>
          <p:nvPr/>
        </p:nvSpPr>
        <p:spPr>
          <a:xfrm>
            <a:off x="443223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DEE3851A-ABDD-914B-987E-EE4C8461D09D}"/>
              </a:ext>
            </a:extLst>
          </p:cNvPr>
          <p:cNvSpPr/>
          <p:nvPr/>
        </p:nvSpPr>
        <p:spPr>
          <a:xfrm>
            <a:off x="460523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FCAEDAA-FE6A-F34F-8576-7F31F228491C}"/>
              </a:ext>
            </a:extLst>
          </p:cNvPr>
          <p:cNvSpPr/>
          <p:nvPr/>
        </p:nvSpPr>
        <p:spPr>
          <a:xfrm>
            <a:off x="2702445" y="5164949"/>
            <a:ext cx="420130" cy="42013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Elbow Connector 112">
            <a:extLst>
              <a:ext uri="{FF2B5EF4-FFF2-40B4-BE49-F238E27FC236}">
                <a16:creationId xmlns:a16="http://schemas.microsoft.com/office/drawing/2014/main" id="{34DB3EC0-559E-564E-82DC-6A2DCF1EBE08}"/>
              </a:ext>
            </a:extLst>
          </p:cNvPr>
          <p:cNvCxnSpPr>
            <a:cxnSpLocks/>
            <a:stCxn id="96" idx="0"/>
            <a:endCxn id="111" idx="0"/>
          </p:cNvCxnSpPr>
          <p:nvPr/>
        </p:nvCxnSpPr>
        <p:spPr>
          <a:xfrm rot="5400000" flipH="1" flipV="1">
            <a:off x="3394347" y="2003841"/>
            <a:ext cx="12700" cy="2594769"/>
          </a:xfrm>
          <a:prstGeom prst="bentConnector3">
            <a:avLst>
              <a:gd name="adj1" fmla="val 180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2E52A41F-AE47-3D4D-8496-DA1589FAD825}"/>
              </a:ext>
            </a:extLst>
          </p:cNvPr>
          <p:cNvSpPr txBox="1"/>
          <p:nvPr/>
        </p:nvSpPr>
        <p:spPr>
          <a:xfrm>
            <a:off x="2529450" y="2553783"/>
            <a:ext cx="1511439" cy="369332"/>
          </a:xfrm>
          <a:prstGeom prst="rect">
            <a:avLst/>
          </a:prstGeom>
          <a:noFill/>
        </p:spPr>
        <p:txBody>
          <a:bodyPr wrap="none" rtlCol="0">
            <a:spAutoFit/>
          </a:bodyPr>
          <a:lstStyle/>
          <a:p>
            <a:r>
              <a:rPr lang="en-US" dirty="0"/>
              <a:t>128 elements</a:t>
            </a:r>
          </a:p>
        </p:txBody>
      </p:sp>
      <p:cxnSp>
        <p:nvCxnSpPr>
          <p:cNvPr id="115" name="Straight Arrow Connector 114">
            <a:extLst>
              <a:ext uri="{FF2B5EF4-FFF2-40B4-BE49-F238E27FC236}">
                <a16:creationId xmlns:a16="http://schemas.microsoft.com/office/drawing/2014/main" id="{206B7685-36B1-D24B-B753-26F14695D2FE}"/>
              </a:ext>
            </a:extLst>
          </p:cNvPr>
          <p:cNvCxnSpPr/>
          <p:nvPr/>
        </p:nvCxnSpPr>
        <p:spPr>
          <a:xfrm flipV="1">
            <a:off x="2608800" y="3721355"/>
            <a:ext cx="0" cy="701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31C68A7-FDA2-B745-BAE5-FEF9FB42D53C}"/>
              </a:ext>
            </a:extLst>
          </p:cNvPr>
          <p:cNvSpPr txBox="1"/>
          <p:nvPr/>
        </p:nvSpPr>
        <p:spPr>
          <a:xfrm>
            <a:off x="1661642" y="4650172"/>
            <a:ext cx="1646285" cy="369332"/>
          </a:xfrm>
          <a:prstGeom prst="rect">
            <a:avLst/>
          </a:prstGeom>
          <a:noFill/>
        </p:spPr>
        <p:txBody>
          <a:bodyPr wrap="none" rtlCol="0">
            <a:spAutoFit/>
          </a:bodyPr>
          <a:lstStyle/>
          <a:p>
            <a:r>
              <a:rPr lang="en-US" dirty="0"/>
              <a:t>Center element</a:t>
            </a:r>
          </a:p>
        </p:txBody>
      </p:sp>
      <p:grpSp>
        <p:nvGrpSpPr>
          <p:cNvPr id="117" name="Group 116">
            <a:extLst>
              <a:ext uri="{FF2B5EF4-FFF2-40B4-BE49-F238E27FC236}">
                <a16:creationId xmlns:a16="http://schemas.microsoft.com/office/drawing/2014/main" id="{E542E5CF-C57D-4543-A235-099D901963FC}"/>
              </a:ext>
            </a:extLst>
          </p:cNvPr>
          <p:cNvGrpSpPr/>
          <p:nvPr/>
        </p:nvGrpSpPr>
        <p:grpSpPr>
          <a:xfrm>
            <a:off x="5840641" y="2553783"/>
            <a:ext cx="5549900" cy="4165600"/>
            <a:chOff x="6139900" y="1539631"/>
            <a:chExt cx="5549900" cy="4165600"/>
          </a:xfrm>
        </p:grpSpPr>
        <p:pic>
          <p:nvPicPr>
            <p:cNvPr id="118" name="Picture 117">
              <a:extLst>
                <a:ext uri="{FF2B5EF4-FFF2-40B4-BE49-F238E27FC236}">
                  <a16:creationId xmlns:a16="http://schemas.microsoft.com/office/drawing/2014/main" id="{02F4F07E-E8EB-1B46-A8C6-9EC49C0A3258}"/>
                </a:ext>
              </a:extLst>
            </p:cNvPr>
            <p:cNvPicPr>
              <a:picLocks noChangeAspect="1"/>
            </p:cNvPicPr>
            <p:nvPr/>
          </p:nvPicPr>
          <p:blipFill>
            <a:blip r:embed="rId3">
              <a:alphaModFix amt="43000"/>
            </a:blip>
            <a:stretch>
              <a:fillRect/>
            </a:stretch>
          </p:blipFill>
          <p:spPr>
            <a:xfrm>
              <a:off x="6139900" y="1539631"/>
              <a:ext cx="5549900" cy="4165600"/>
            </a:xfrm>
            <a:prstGeom prst="rect">
              <a:avLst/>
            </a:prstGeom>
          </p:spPr>
        </p:pic>
        <p:pic>
          <p:nvPicPr>
            <p:cNvPr id="119" name="Picture 118">
              <a:extLst>
                <a:ext uri="{FF2B5EF4-FFF2-40B4-BE49-F238E27FC236}">
                  <a16:creationId xmlns:a16="http://schemas.microsoft.com/office/drawing/2014/main" id="{CAE30293-B52E-5945-9C03-353BE05F32F8}"/>
                </a:ext>
              </a:extLst>
            </p:cNvPr>
            <p:cNvPicPr>
              <a:picLocks noChangeAspect="1"/>
            </p:cNvPicPr>
            <p:nvPr/>
          </p:nvPicPr>
          <p:blipFill rotWithShape="1">
            <a:blip r:embed="rId3"/>
            <a:srcRect l="37584" r="55878"/>
            <a:stretch/>
          </p:blipFill>
          <p:spPr>
            <a:xfrm>
              <a:off x="8215683" y="1539631"/>
              <a:ext cx="363051" cy="4165600"/>
            </a:xfrm>
            <a:prstGeom prst="rect">
              <a:avLst/>
            </a:prstGeom>
          </p:spPr>
        </p:pic>
      </p:grpSp>
      <p:sp>
        <p:nvSpPr>
          <p:cNvPr id="29" name="TextBox 28">
            <a:extLst>
              <a:ext uri="{FF2B5EF4-FFF2-40B4-BE49-F238E27FC236}">
                <a16:creationId xmlns:a16="http://schemas.microsoft.com/office/drawing/2014/main" id="{FA511B97-918D-0348-A9E6-EF989521208F}"/>
              </a:ext>
            </a:extLst>
          </p:cNvPr>
          <p:cNvSpPr txBox="1"/>
          <p:nvPr/>
        </p:nvSpPr>
        <p:spPr>
          <a:xfrm>
            <a:off x="2701619" y="4045377"/>
            <a:ext cx="2353016" cy="369332"/>
          </a:xfrm>
          <a:prstGeom prst="rect">
            <a:avLst/>
          </a:prstGeom>
          <a:noFill/>
        </p:spPr>
        <p:txBody>
          <a:bodyPr wrap="none" rtlCol="0">
            <a:spAutoFit/>
          </a:bodyPr>
          <a:lstStyle/>
          <a:p>
            <a:r>
              <a:rPr lang="en-US" dirty="0"/>
              <a:t>4</a:t>
            </a:r>
            <a:r>
              <a:rPr lang="en-US" baseline="30000" dirty="0"/>
              <a:t>th</a:t>
            </a:r>
            <a:r>
              <a:rPr lang="en-US" dirty="0"/>
              <a:t> beam, 65 elements</a:t>
            </a:r>
          </a:p>
        </p:txBody>
      </p:sp>
    </p:spTree>
    <p:extLst>
      <p:ext uri="{BB962C8B-B14F-4D97-AF65-F5344CB8AC3E}">
        <p14:creationId xmlns:p14="http://schemas.microsoft.com/office/powerpoint/2010/main" val="881203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7CA42E-88DD-C04F-8187-6EC2BC5E0BE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Ultrasound Beamforming: Transmit</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617A426A-F134-AF48-AAAD-0DF4B1C17E55}"/>
              </a:ext>
            </a:extLst>
          </p:cNvPr>
          <p:cNvSpPr/>
          <p:nvPr/>
        </p:nvSpPr>
        <p:spPr>
          <a:xfrm>
            <a:off x="2010465"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4885548-AC42-7B44-8A68-F3D14DA144ED}"/>
              </a:ext>
            </a:extLst>
          </p:cNvPr>
          <p:cNvSpPr/>
          <p:nvPr/>
        </p:nvSpPr>
        <p:spPr>
          <a:xfrm>
            <a:off x="2183460"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E1D8275-DA5B-8F4A-ACE4-4DBA8FCEA20B}"/>
              </a:ext>
            </a:extLst>
          </p:cNvPr>
          <p:cNvSpPr/>
          <p:nvPr/>
        </p:nvSpPr>
        <p:spPr>
          <a:xfrm>
            <a:off x="235645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DC3E560-14DC-0848-8B75-4EE25A70F7E3}"/>
              </a:ext>
            </a:extLst>
          </p:cNvPr>
          <p:cNvSpPr/>
          <p:nvPr/>
        </p:nvSpPr>
        <p:spPr>
          <a:xfrm>
            <a:off x="252945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6ECAC76-15CF-A14F-8F57-ABDA732AB342}"/>
              </a:ext>
            </a:extLst>
          </p:cNvPr>
          <p:cNvSpPr/>
          <p:nvPr/>
        </p:nvSpPr>
        <p:spPr>
          <a:xfrm>
            <a:off x="270244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27DC79A-3F94-6840-BB96-BF99D97A4049}"/>
              </a:ext>
            </a:extLst>
          </p:cNvPr>
          <p:cNvSpPr/>
          <p:nvPr/>
        </p:nvSpPr>
        <p:spPr>
          <a:xfrm>
            <a:off x="287544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BE74435-2E65-8B43-BA50-8A62D26FF99B}"/>
              </a:ext>
            </a:extLst>
          </p:cNvPr>
          <p:cNvSpPr/>
          <p:nvPr/>
        </p:nvSpPr>
        <p:spPr>
          <a:xfrm>
            <a:off x="3048435" y="3301225"/>
            <a:ext cx="172995" cy="42013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7649072-5305-B546-8F8E-411AB80CB016}"/>
              </a:ext>
            </a:extLst>
          </p:cNvPr>
          <p:cNvSpPr/>
          <p:nvPr/>
        </p:nvSpPr>
        <p:spPr>
          <a:xfrm>
            <a:off x="322143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05841E1-976E-3F46-968E-B229F9E08B0B}"/>
              </a:ext>
            </a:extLst>
          </p:cNvPr>
          <p:cNvSpPr/>
          <p:nvPr/>
        </p:nvSpPr>
        <p:spPr>
          <a:xfrm>
            <a:off x="339426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7E0F41E-3374-C142-A4CF-5C43CE639F69}"/>
              </a:ext>
            </a:extLst>
          </p:cNvPr>
          <p:cNvSpPr/>
          <p:nvPr/>
        </p:nvSpPr>
        <p:spPr>
          <a:xfrm>
            <a:off x="356726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5F13D83-448D-DC47-975E-ECCCC21D797C}"/>
              </a:ext>
            </a:extLst>
          </p:cNvPr>
          <p:cNvSpPr/>
          <p:nvPr/>
        </p:nvSpPr>
        <p:spPr>
          <a:xfrm>
            <a:off x="374025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D9057E5-CB0D-1041-AD81-74D920FD0254}"/>
              </a:ext>
            </a:extLst>
          </p:cNvPr>
          <p:cNvSpPr/>
          <p:nvPr/>
        </p:nvSpPr>
        <p:spPr>
          <a:xfrm>
            <a:off x="391325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F4FA61C-6FDF-CB41-B35C-368920984A2A}"/>
              </a:ext>
            </a:extLst>
          </p:cNvPr>
          <p:cNvSpPr/>
          <p:nvPr/>
        </p:nvSpPr>
        <p:spPr>
          <a:xfrm>
            <a:off x="408624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B79BED94-902C-2741-831D-5A02B3A4B693}"/>
              </a:ext>
            </a:extLst>
          </p:cNvPr>
          <p:cNvSpPr/>
          <p:nvPr/>
        </p:nvSpPr>
        <p:spPr>
          <a:xfrm>
            <a:off x="425924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65473E9A-6F9E-3E47-AC1A-459CDEDDB833}"/>
              </a:ext>
            </a:extLst>
          </p:cNvPr>
          <p:cNvSpPr/>
          <p:nvPr/>
        </p:nvSpPr>
        <p:spPr>
          <a:xfrm>
            <a:off x="443223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DEE3851A-ABDD-914B-987E-EE4C8461D09D}"/>
              </a:ext>
            </a:extLst>
          </p:cNvPr>
          <p:cNvSpPr/>
          <p:nvPr/>
        </p:nvSpPr>
        <p:spPr>
          <a:xfrm>
            <a:off x="460523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FCAEDAA-FE6A-F34F-8576-7F31F228491C}"/>
              </a:ext>
            </a:extLst>
          </p:cNvPr>
          <p:cNvSpPr/>
          <p:nvPr/>
        </p:nvSpPr>
        <p:spPr>
          <a:xfrm>
            <a:off x="2702445" y="5164949"/>
            <a:ext cx="420130" cy="42013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Elbow Connector 112">
            <a:extLst>
              <a:ext uri="{FF2B5EF4-FFF2-40B4-BE49-F238E27FC236}">
                <a16:creationId xmlns:a16="http://schemas.microsoft.com/office/drawing/2014/main" id="{34DB3EC0-559E-564E-82DC-6A2DCF1EBE08}"/>
              </a:ext>
            </a:extLst>
          </p:cNvPr>
          <p:cNvCxnSpPr>
            <a:cxnSpLocks/>
            <a:stCxn id="96" idx="0"/>
            <a:endCxn id="111" idx="0"/>
          </p:cNvCxnSpPr>
          <p:nvPr/>
        </p:nvCxnSpPr>
        <p:spPr>
          <a:xfrm rot="5400000" flipH="1" flipV="1">
            <a:off x="3394347" y="2003841"/>
            <a:ext cx="12700" cy="2594769"/>
          </a:xfrm>
          <a:prstGeom prst="bentConnector3">
            <a:avLst>
              <a:gd name="adj1" fmla="val 180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2E52A41F-AE47-3D4D-8496-DA1589FAD825}"/>
              </a:ext>
            </a:extLst>
          </p:cNvPr>
          <p:cNvSpPr txBox="1"/>
          <p:nvPr/>
        </p:nvSpPr>
        <p:spPr>
          <a:xfrm>
            <a:off x="2529450" y="2553783"/>
            <a:ext cx="1511439" cy="369332"/>
          </a:xfrm>
          <a:prstGeom prst="rect">
            <a:avLst/>
          </a:prstGeom>
          <a:noFill/>
        </p:spPr>
        <p:txBody>
          <a:bodyPr wrap="none" rtlCol="0">
            <a:spAutoFit/>
          </a:bodyPr>
          <a:lstStyle/>
          <a:p>
            <a:r>
              <a:rPr lang="en-US" dirty="0"/>
              <a:t>128 elements</a:t>
            </a:r>
          </a:p>
        </p:txBody>
      </p:sp>
      <p:cxnSp>
        <p:nvCxnSpPr>
          <p:cNvPr id="115" name="Straight Arrow Connector 114">
            <a:extLst>
              <a:ext uri="{FF2B5EF4-FFF2-40B4-BE49-F238E27FC236}">
                <a16:creationId xmlns:a16="http://schemas.microsoft.com/office/drawing/2014/main" id="{206B7685-36B1-D24B-B753-26F14695D2FE}"/>
              </a:ext>
            </a:extLst>
          </p:cNvPr>
          <p:cNvCxnSpPr/>
          <p:nvPr/>
        </p:nvCxnSpPr>
        <p:spPr>
          <a:xfrm flipV="1">
            <a:off x="2608800" y="3721355"/>
            <a:ext cx="0" cy="701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31C68A7-FDA2-B745-BAE5-FEF9FB42D53C}"/>
              </a:ext>
            </a:extLst>
          </p:cNvPr>
          <p:cNvSpPr txBox="1"/>
          <p:nvPr/>
        </p:nvSpPr>
        <p:spPr>
          <a:xfrm>
            <a:off x="1661642" y="4650172"/>
            <a:ext cx="1646285" cy="369332"/>
          </a:xfrm>
          <a:prstGeom prst="rect">
            <a:avLst/>
          </a:prstGeom>
          <a:noFill/>
        </p:spPr>
        <p:txBody>
          <a:bodyPr wrap="none" rtlCol="0">
            <a:spAutoFit/>
          </a:bodyPr>
          <a:lstStyle/>
          <a:p>
            <a:r>
              <a:rPr lang="en-US" dirty="0"/>
              <a:t>Center element</a:t>
            </a:r>
          </a:p>
        </p:txBody>
      </p:sp>
      <p:grpSp>
        <p:nvGrpSpPr>
          <p:cNvPr id="117" name="Group 116">
            <a:extLst>
              <a:ext uri="{FF2B5EF4-FFF2-40B4-BE49-F238E27FC236}">
                <a16:creationId xmlns:a16="http://schemas.microsoft.com/office/drawing/2014/main" id="{E542E5CF-C57D-4543-A235-099D901963FC}"/>
              </a:ext>
            </a:extLst>
          </p:cNvPr>
          <p:cNvGrpSpPr/>
          <p:nvPr/>
        </p:nvGrpSpPr>
        <p:grpSpPr>
          <a:xfrm>
            <a:off x="5840641" y="2553783"/>
            <a:ext cx="5549900" cy="4165600"/>
            <a:chOff x="6139900" y="1539631"/>
            <a:chExt cx="5549900" cy="4165600"/>
          </a:xfrm>
        </p:grpSpPr>
        <p:pic>
          <p:nvPicPr>
            <p:cNvPr id="118" name="Picture 117">
              <a:extLst>
                <a:ext uri="{FF2B5EF4-FFF2-40B4-BE49-F238E27FC236}">
                  <a16:creationId xmlns:a16="http://schemas.microsoft.com/office/drawing/2014/main" id="{02F4F07E-E8EB-1B46-A8C6-9EC49C0A3258}"/>
                </a:ext>
              </a:extLst>
            </p:cNvPr>
            <p:cNvPicPr>
              <a:picLocks noChangeAspect="1"/>
            </p:cNvPicPr>
            <p:nvPr/>
          </p:nvPicPr>
          <p:blipFill>
            <a:blip r:embed="rId3">
              <a:alphaModFix amt="43000"/>
            </a:blip>
            <a:stretch>
              <a:fillRect/>
            </a:stretch>
          </p:blipFill>
          <p:spPr>
            <a:xfrm>
              <a:off x="6139900" y="1539631"/>
              <a:ext cx="5549900" cy="4165600"/>
            </a:xfrm>
            <a:prstGeom prst="rect">
              <a:avLst/>
            </a:prstGeom>
          </p:spPr>
        </p:pic>
        <p:pic>
          <p:nvPicPr>
            <p:cNvPr id="119" name="Picture 118">
              <a:extLst>
                <a:ext uri="{FF2B5EF4-FFF2-40B4-BE49-F238E27FC236}">
                  <a16:creationId xmlns:a16="http://schemas.microsoft.com/office/drawing/2014/main" id="{CAE30293-B52E-5945-9C03-353BE05F32F8}"/>
                </a:ext>
              </a:extLst>
            </p:cNvPr>
            <p:cNvPicPr>
              <a:picLocks noChangeAspect="1"/>
            </p:cNvPicPr>
            <p:nvPr/>
          </p:nvPicPr>
          <p:blipFill rotWithShape="1">
            <a:blip r:embed="rId3"/>
            <a:srcRect l="44122" r="50372"/>
            <a:stretch/>
          </p:blipFill>
          <p:spPr>
            <a:xfrm>
              <a:off x="8578734" y="1539631"/>
              <a:ext cx="305725" cy="4165600"/>
            </a:xfrm>
            <a:prstGeom prst="rect">
              <a:avLst/>
            </a:prstGeom>
          </p:spPr>
        </p:pic>
      </p:grpSp>
      <p:sp>
        <p:nvSpPr>
          <p:cNvPr id="29" name="TextBox 28">
            <a:extLst>
              <a:ext uri="{FF2B5EF4-FFF2-40B4-BE49-F238E27FC236}">
                <a16:creationId xmlns:a16="http://schemas.microsoft.com/office/drawing/2014/main" id="{FA511B97-918D-0348-A9E6-EF989521208F}"/>
              </a:ext>
            </a:extLst>
          </p:cNvPr>
          <p:cNvSpPr txBox="1"/>
          <p:nvPr/>
        </p:nvSpPr>
        <p:spPr>
          <a:xfrm>
            <a:off x="2701619" y="4045377"/>
            <a:ext cx="2285690" cy="369332"/>
          </a:xfrm>
          <a:prstGeom prst="rect">
            <a:avLst/>
          </a:prstGeom>
          <a:noFill/>
        </p:spPr>
        <p:txBody>
          <a:bodyPr wrap="none" rtlCol="0">
            <a:spAutoFit/>
          </a:bodyPr>
          <a:lstStyle/>
          <a:p>
            <a:r>
              <a:rPr lang="en-US" dirty="0"/>
              <a:t>5</a:t>
            </a:r>
            <a:r>
              <a:rPr lang="en-US" baseline="30000" dirty="0"/>
              <a:t>th</a:t>
            </a:r>
            <a:r>
              <a:rPr lang="en-US" dirty="0"/>
              <a:t> beam, 65 elements</a:t>
            </a:r>
          </a:p>
        </p:txBody>
      </p:sp>
    </p:spTree>
    <p:extLst>
      <p:ext uri="{BB962C8B-B14F-4D97-AF65-F5344CB8AC3E}">
        <p14:creationId xmlns:p14="http://schemas.microsoft.com/office/powerpoint/2010/main" val="1135353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683735-C3E2-954A-84FE-BD17796DF31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kern="1200" dirty="0">
                <a:solidFill>
                  <a:srgbClr val="FFFFFF"/>
                </a:solidFill>
                <a:latin typeface="+mj-lt"/>
                <a:ea typeface="+mj-ea"/>
                <a:cs typeface="+mj-cs"/>
              </a:rPr>
              <a:t>Receive: Delay-and-Sum Beamforming</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1" descr="page33image3323712">
            <a:extLst>
              <a:ext uri="{FF2B5EF4-FFF2-40B4-BE49-F238E27FC236}">
                <a16:creationId xmlns:a16="http://schemas.microsoft.com/office/drawing/2014/main" id="{4F5F87EE-46B0-684D-9E94-822265BA85D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791699" y="2509911"/>
            <a:ext cx="6553503"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881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683735-C3E2-954A-84FE-BD17796DF31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kern="1200" dirty="0">
                <a:solidFill>
                  <a:srgbClr val="FFFFFF"/>
                </a:solidFill>
                <a:latin typeface="+mj-lt"/>
                <a:ea typeface="+mj-ea"/>
                <a:cs typeface="+mj-cs"/>
              </a:rPr>
              <a:t>Receive: Delay-and-Sum Beamforming</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8D2DB5A-B3A0-2C41-BDE5-7D9D425A9B4D}"/>
              </a:ext>
            </a:extLst>
          </p:cNvPr>
          <p:cNvGrpSpPr/>
          <p:nvPr/>
        </p:nvGrpSpPr>
        <p:grpSpPr>
          <a:xfrm>
            <a:off x="495300" y="3183431"/>
            <a:ext cx="11201400" cy="1793841"/>
            <a:chOff x="959370" y="2343444"/>
            <a:chExt cx="11201400" cy="1793841"/>
          </a:xfrm>
        </p:grpSpPr>
        <p:sp>
          <p:nvSpPr>
            <p:cNvPr id="8" name="Rectangle 7">
              <a:extLst>
                <a:ext uri="{FF2B5EF4-FFF2-40B4-BE49-F238E27FC236}">
                  <a16:creationId xmlns:a16="http://schemas.microsoft.com/office/drawing/2014/main" id="{A0B7C3FC-CE36-084A-8FC1-5D53D501DB90}"/>
                </a:ext>
              </a:extLst>
            </p:cNvPr>
            <p:cNvSpPr/>
            <p:nvPr/>
          </p:nvSpPr>
          <p:spPr>
            <a:xfrm>
              <a:off x="959370" y="3072984"/>
              <a:ext cx="1663909" cy="1064301"/>
            </a:xfrm>
            <a:prstGeom prst="rect">
              <a:avLst/>
            </a:prstGeom>
            <a:solidFill>
              <a:schemeClr val="tx1">
                <a:lumMod val="75000"/>
                <a:lumOff val="2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Channel Data</a:t>
              </a:r>
            </a:p>
          </p:txBody>
        </p:sp>
        <p:sp>
          <p:nvSpPr>
            <p:cNvPr id="10" name="Rectangle 9">
              <a:extLst>
                <a:ext uri="{FF2B5EF4-FFF2-40B4-BE49-F238E27FC236}">
                  <a16:creationId xmlns:a16="http://schemas.microsoft.com/office/drawing/2014/main" id="{0DFAB432-2AFB-7C4F-8975-346707194747}"/>
                </a:ext>
              </a:extLst>
            </p:cNvPr>
            <p:cNvSpPr/>
            <p:nvPr/>
          </p:nvSpPr>
          <p:spPr>
            <a:xfrm>
              <a:off x="4138533" y="3072984"/>
              <a:ext cx="1663909" cy="1064301"/>
            </a:xfrm>
            <a:prstGeom prst="rect">
              <a:avLst/>
            </a:prstGeom>
            <a:solidFill>
              <a:schemeClr val="tx1">
                <a:lumMod val="75000"/>
                <a:lumOff val="2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Post-delayed Channel Data</a:t>
              </a:r>
            </a:p>
          </p:txBody>
        </p:sp>
        <p:sp>
          <p:nvSpPr>
            <p:cNvPr id="12" name="Rectangle 11">
              <a:extLst>
                <a:ext uri="{FF2B5EF4-FFF2-40B4-BE49-F238E27FC236}">
                  <a16:creationId xmlns:a16="http://schemas.microsoft.com/office/drawing/2014/main" id="{669D776E-36A3-E94D-82A8-6E3E4FE2EB3C}"/>
                </a:ext>
              </a:extLst>
            </p:cNvPr>
            <p:cNvSpPr/>
            <p:nvPr/>
          </p:nvSpPr>
          <p:spPr>
            <a:xfrm>
              <a:off x="7317697" y="3072984"/>
              <a:ext cx="1663909" cy="1064301"/>
            </a:xfrm>
            <a:prstGeom prst="rect">
              <a:avLst/>
            </a:prstGeom>
            <a:solidFill>
              <a:schemeClr val="tx1">
                <a:lumMod val="75000"/>
                <a:lumOff val="2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Beamformed RF Data</a:t>
              </a:r>
            </a:p>
          </p:txBody>
        </p:sp>
        <p:sp>
          <p:nvSpPr>
            <p:cNvPr id="13" name="Right Arrow 12">
              <a:extLst>
                <a:ext uri="{FF2B5EF4-FFF2-40B4-BE49-F238E27FC236}">
                  <a16:creationId xmlns:a16="http://schemas.microsoft.com/office/drawing/2014/main" id="{3CD09796-EC4F-0649-9757-75F56A613E18}"/>
                </a:ext>
              </a:extLst>
            </p:cNvPr>
            <p:cNvSpPr/>
            <p:nvPr/>
          </p:nvSpPr>
          <p:spPr>
            <a:xfrm>
              <a:off x="2891702" y="3362818"/>
              <a:ext cx="978408" cy="484632"/>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5B0A7B9-F68B-CE41-8799-BC074DC68581}"/>
                </a:ext>
              </a:extLst>
            </p:cNvPr>
            <p:cNvSpPr txBox="1"/>
            <p:nvPr/>
          </p:nvSpPr>
          <p:spPr>
            <a:xfrm>
              <a:off x="2690653" y="2620443"/>
              <a:ext cx="1380506" cy="369332"/>
            </a:xfrm>
            <a:prstGeom prst="rect">
              <a:avLst/>
            </a:prstGeom>
            <a:noFill/>
          </p:spPr>
          <p:txBody>
            <a:bodyPr wrap="none" rtlCol="0">
              <a:spAutoFit/>
            </a:bodyPr>
            <a:lstStyle/>
            <a:p>
              <a:r>
                <a:rPr lang="en-US" dirty="0"/>
                <a:t>Apply Delays</a:t>
              </a:r>
            </a:p>
          </p:txBody>
        </p:sp>
        <p:sp>
          <p:nvSpPr>
            <p:cNvPr id="15" name="Right Arrow 14">
              <a:extLst>
                <a:ext uri="{FF2B5EF4-FFF2-40B4-BE49-F238E27FC236}">
                  <a16:creationId xmlns:a16="http://schemas.microsoft.com/office/drawing/2014/main" id="{15175389-BD95-444D-8F56-9739055D37FF}"/>
                </a:ext>
              </a:extLst>
            </p:cNvPr>
            <p:cNvSpPr/>
            <p:nvPr/>
          </p:nvSpPr>
          <p:spPr>
            <a:xfrm>
              <a:off x="6070865" y="3362818"/>
              <a:ext cx="978408" cy="484632"/>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6D10D42-7ED0-9945-89CD-911D39A20EC8}"/>
                </a:ext>
              </a:extLst>
            </p:cNvPr>
            <p:cNvSpPr txBox="1"/>
            <p:nvPr/>
          </p:nvSpPr>
          <p:spPr>
            <a:xfrm>
              <a:off x="5475733" y="2620443"/>
              <a:ext cx="2168671" cy="369332"/>
            </a:xfrm>
            <a:prstGeom prst="rect">
              <a:avLst/>
            </a:prstGeom>
            <a:noFill/>
          </p:spPr>
          <p:txBody>
            <a:bodyPr wrap="none" rtlCol="0">
              <a:spAutoFit/>
            </a:bodyPr>
            <a:lstStyle/>
            <a:p>
              <a:r>
                <a:rPr lang="en-US" dirty="0"/>
                <a:t>Sum Across Channels</a:t>
              </a:r>
            </a:p>
          </p:txBody>
        </p:sp>
        <p:sp>
          <p:nvSpPr>
            <p:cNvPr id="17" name="Rectangle 16">
              <a:extLst>
                <a:ext uri="{FF2B5EF4-FFF2-40B4-BE49-F238E27FC236}">
                  <a16:creationId xmlns:a16="http://schemas.microsoft.com/office/drawing/2014/main" id="{1F71FC61-5A00-0946-BA53-B301CD5CD5D7}"/>
                </a:ext>
              </a:extLst>
            </p:cNvPr>
            <p:cNvSpPr/>
            <p:nvPr/>
          </p:nvSpPr>
          <p:spPr>
            <a:xfrm>
              <a:off x="10496861" y="3072983"/>
              <a:ext cx="1663909" cy="1064301"/>
            </a:xfrm>
            <a:prstGeom prst="rect">
              <a:avLst/>
            </a:prstGeom>
            <a:solidFill>
              <a:schemeClr val="tx1">
                <a:lumMod val="75000"/>
                <a:lumOff val="2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p>
          </p:txBody>
        </p:sp>
        <p:sp>
          <p:nvSpPr>
            <p:cNvPr id="18" name="TextBox 17">
              <a:extLst>
                <a:ext uri="{FF2B5EF4-FFF2-40B4-BE49-F238E27FC236}">
                  <a16:creationId xmlns:a16="http://schemas.microsoft.com/office/drawing/2014/main" id="{0C53AFCC-E68B-6044-A032-7043E47EFEC5}"/>
                </a:ext>
              </a:extLst>
            </p:cNvPr>
            <p:cNvSpPr txBox="1"/>
            <p:nvPr/>
          </p:nvSpPr>
          <p:spPr>
            <a:xfrm>
              <a:off x="8981606" y="2343444"/>
              <a:ext cx="2168671" cy="646331"/>
            </a:xfrm>
            <a:prstGeom prst="rect">
              <a:avLst/>
            </a:prstGeom>
            <a:noFill/>
          </p:spPr>
          <p:txBody>
            <a:bodyPr wrap="square" rtlCol="0">
              <a:spAutoFit/>
            </a:bodyPr>
            <a:lstStyle/>
            <a:p>
              <a:r>
                <a:rPr lang="en-US" dirty="0"/>
                <a:t>Envelope Extraction, Log Compression</a:t>
              </a:r>
            </a:p>
          </p:txBody>
        </p:sp>
        <p:sp>
          <p:nvSpPr>
            <p:cNvPr id="19" name="Right Arrow 18">
              <a:extLst>
                <a:ext uri="{FF2B5EF4-FFF2-40B4-BE49-F238E27FC236}">
                  <a16:creationId xmlns:a16="http://schemas.microsoft.com/office/drawing/2014/main" id="{7006BF4A-A09A-A64C-847C-4146262D95AC}"/>
                </a:ext>
              </a:extLst>
            </p:cNvPr>
            <p:cNvSpPr/>
            <p:nvPr/>
          </p:nvSpPr>
          <p:spPr>
            <a:xfrm>
              <a:off x="9250029" y="3362818"/>
              <a:ext cx="978408" cy="484632"/>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D384D5BB-7263-F24A-813C-512177029337}"/>
              </a:ext>
            </a:extLst>
          </p:cNvPr>
          <p:cNvSpPr txBox="1"/>
          <p:nvPr/>
        </p:nvSpPr>
        <p:spPr>
          <a:xfrm>
            <a:off x="474980" y="5285984"/>
            <a:ext cx="2127505" cy="923330"/>
          </a:xfrm>
          <a:prstGeom prst="rect">
            <a:avLst/>
          </a:prstGeom>
          <a:noFill/>
        </p:spPr>
        <p:txBody>
          <a:bodyPr wrap="none" rtlCol="0">
            <a:spAutoFit/>
          </a:bodyPr>
          <a:lstStyle/>
          <a:p>
            <a:r>
              <a:rPr lang="en-US" dirty="0" err="1"/>
              <a:t>num_times</a:t>
            </a:r>
            <a:r>
              <a:rPr lang="en-US" dirty="0"/>
              <a:t>=1624</a:t>
            </a:r>
          </a:p>
          <a:p>
            <a:r>
              <a:rPr lang="en-US" dirty="0"/>
              <a:t>x </a:t>
            </a:r>
            <a:r>
              <a:rPr lang="en-US" dirty="0" err="1"/>
              <a:t>num_channels</a:t>
            </a:r>
            <a:r>
              <a:rPr lang="en-US" dirty="0"/>
              <a:t>=65</a:t>
            </a:r>
          </a:p>
          <a:p>
            <a:r>
              <a:rPr lang="en-US" dirty="0"/>
              <a:t>x </a:t>
            </a:r>
            <a:r>
              <a:rPr lang="en-US" dirty="0" err="1"/>
              <a:t>num_beams</a:t>
            </a:r>
            <a:r>
              <a:rPr lang="en-US" dirty="0"/>
              <a:t>=128 </a:t>
            </a:r>
          </a:p>
        </p:txBody>
      </p:sp>
      <p:sp>
        <p:nvSpPr>
          <p:cNvPr id="20" name="TextBox 19">
            <a:extLst>
              <a:ext uri="{FF2B5EF4-FFF2-40B4-BE49-F238E27FC236}">
                <a16:creationId xmlns:a16="http://schemas.microsoft.com/office/drawing/2014/main" id="{175BD21E-4230-AA4D-A38F-0E1F5BBBF825}"/>
              </a:ext>
            </a:extLst>
          </p:cNvPr>
          <p:cNvSpPr txBox="1"/>
          <p:nvPr/>
        </p:nvSpPr>
        <p:spPr>
          <a:xfrm>
            <a:off x="3674463" y="5273458"/>
            <a:ext cx="2127505" cy="923330"/>
          </a:xfrm>
          <a:prstGeom prst="rect">
            <a:avLst/>
          </a:prstGeom>
          <a:noFill/>
        </p:spPr>
        <p:txBody>
          <a:bodyPr wrap="none" rtlCol="0">
            <a:spAutoFit/>
          </a:bodyPr>
          <a:lstStyle/>
          <a:p>
            <a:r>
              <a:rPr lang="en-US" dirty="0" err="1"/>
              <a:t>num_times</a:t>
            </a:r>
            <a:r>
              <a:rPr lang="en-US" dirty="0"/>
              <a:t>=1624</a:t>
            </a:r>
          </a:p>
          <a:p>
            <a:r>
              <a:rPr lang="en-US" dirty="0"/>
              <a:t>x </a:t>
            </a:r>
            <a:r>
              <a:rPr lang="en-US" dirty="0" err="1"/>
              <a:t>num_channels</a:t>
            </a:r>
            <a:r>
              <a:rPr lang="en-US" dirty="0"/>
              <a:t>=65</a:t>
            </a:r>
          </a:p>
          <a:p>
            <a:r>
              <a:rPr lang="en-US" dirty="0"/>
              <a:t>x </a:t>
            </a:r>
            <a:r>
              <a:rPr lang="en-US" dirty="0" err="1"/>
              <a:t>num_beams</a:t>
            </a:r>
            <a:r>
              <a:rPr lang="en-US" dirty="0"/>
              <a:t>=128 </a:t>
            </a:r>
          </a:p>
        </p:txBody>
      </p:sp>
      <p:sp>
        <p:nvSpPr>
          <p:cNvPr id="21" name="TextBox 20">
            <a:extLst>
              <a:ext uri="{FF2B5EF4-FFF2-40B4-BE49-F238E27FC236}">
                <a16:creationId xmlns:a16="http://schemas.microsoft.com/office/drawing/2014/main" id="{A4CF9D41-03C7-694A-8E6B-B048C870CC51}"/>
              </a:ext>
            </a:extLst>
          </p:cNvPr>
          <p:cNvSpPr txBox="1"/>
          <p:nvPr/>
        </p:nvSpPr>
        <p:spPr>
          <a:xfrm>
            <a:off x="6873946" y="5285984"/>
            <a:ext cx="2021707" cy="646331"/>
          </a:xfrm>
          <a:prstGeom prst="rect">
            <a:avLst/>
          </a:prstGeom>
          <a:noFill/>
        </p:spPr>
        <p:txBody>
          <a:bodyPr wrap="none" rtlCol="0">
            <a:spAutoFit/>
          </a:bodyPr>
          <a:lstStyle/>
          <a:p>
            <a:r>
              <a:rPr lang="en-US" dirty="0" err="1"/>
              <a:t>num_times</a:t>
            </a:r>
            <a:r>
              <a:rPr lang="en-US" dirty="0"/>
              <a:t>=1624</a:t>
            </a:r>
          </a:p>
          <a:p>
            <a:r>
              <a:rPr lang="en-US" dirty="0"/>
              <a:t>x </a:t>
            </a:r>
            <a:r>
              <a:rPr lang="en-US" dirty="0" err="1"/>
              <a:t>num_beams</a:t>
            </a:r>
            <a:r>
              <a:rPr lang="en-US" dirty="0"/>
              <a:t>=128 </a:t>
            </a:r>
          </a:p>
        </p:txBody>
      </p:sp>
      <p:sp>
        <p:nvSpPr>
          <p:cNvPr id="22" name="TextBox 21">
            <a:extLst>
              <a:ext uri="{FF2B5EF4-FFF2-40B4-BE49-F238E27FC236}">
                <a16:creationId xmlns:a16="http://schemas.microsoft.com/office/drawing/2014/main" id="{09E86B05-9D26-154C-BF27-FF34FB7F3AC0}"/>
              </a:ext>
            </a:extLst>
          </p:cNvPr>
          <p:cNvSpPr txBox="1"/>
          <p:nvPr/>
        </p:nvSpPr>
        <p:spPr>
          <a:xfrm>
            <a:off x="10032791" y="5285984"/>
            <a:ext cx="2021707" cy="646331"/>
          </a:xfrm>
          <a:prstGeom prst="rect">
            <a:avLst/>
          </a:prstGeom>
          <a:noFill/>
        </p:spPr>
        <p:txBody>
          <a:bodyPr wrap="none" rtlCol="0">
            <a:spAutoFit/>
          </a:bodyPr>
          <a:lstStyle/>
          <a:p>
            <a:r>
              <a:rPr lang="en-US" dirty="0" err="1"/>
              <a:t>num_times</a:t>
            </a:r>
            <a:r>
              <a:rPr lang="en-US" dirty="0"/>
              <a:t>=1624</a:t>
            </a:r>
          </a:p>
          <a:p>
            <a:r>
              <a:rPr lang="en-US" dirty="0"/>
              <a:t>x </a:t>
            </a:r>
            <a:r>
              <a:rPr lang="en-US" dirty="0" err="1"/>
              <a:t>num_beams</a:t>
            </a:r>
            <a:r>
              <a:rPr lang="en-US" dirty="0"/>
              <a:t>=128 </a:t>
            </a:r>
          </a:p>
        </p:txBody>
      </p:sp>
    </p:spTree>
    <p:extLst>
      <p:ext uri="{BB962C8B-B14F-4D97-AF65-F5344CB8AC3E}">
        <p14:creationId xmlns:p14="http://schemas.microsoft.com/office/powerpoint/2010/main" val="1607570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C6B8B-0274-6441-9F22-623A77F278CC}"/>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600" dirty="0">
                <a:solidFill>
                  <a:srgbClr val="FFFFFF"/>
                </a:solidFill>
              </a:rPr>
              <a:t>Issue: Side Lobe Artifacts</a:t>
            </a:r>
          </a:p>
        </p:txBody>
      </p:sp>
      <p:pic>
        <p:nvPicPr>
          <p:cNvPr id="15" name="Content Placeholder 3">
            <a:extLst>
              <a:ext uri="{FF2B5EF4-FFF2-40B4-BE49-F238E27FC236}">
                <a16:creationId xmlns:a16="http://schemas.microsoft.com/office/drawing/2014/main" id="{6805BD6E-2B08-5C4C-94D4-A3A597ADAFDF}"/>
              </a:ext>
            </a:extLst>
          </p:cNvPr>
          <p:cNvPicPr>
            <a:picLocks noGrp="1" noChangeAspect="1"/>
          </p:cNvPicPr>
          <p:nvPr>
            <p:ph idx="1"/>
          </p:nvPr>
        </p:nvPicPr>
        <p:blipFill>
          <a:blip r:embed="rId3"/>
          <a:stretch>
            <a:fillRect/>
          </a:stretch>
        </p:blipFill>
        <p:spPr>
          <a:xfrm>
            <a:off x="320040" y="700795"/>
            <a:ext cx="3425609" cy="3211508"/>
          </a:xfrm>
          <a:prstGeom prst="rect">
            <a:avLst/>
          </a:prstGeom>
        </p:spPr>
      </p:pic>
      <p:pic>
        <p:nvPicPr>
          <p:cNvPr id="5" name="Picture 4">
            <a:extLst>
              <a:ext uri="{FF2B5EF4-FFF2-40B4-BE49-F238E27FC236}">
                <a16:creationId xmlns:a16="http://schemas.microsoft.com/office/drawing/2014/main" id="{24E8C934-5F48-884D-8545-A19815B6E2F1}"/>
              </a:ext>
            </a:extLst>
          </p:cNvPr>
          <p:cNvPicPr>
            <a:picLocks noChangeAspect="1"/>
          </p:cNvPicPr>
          <p:nvPr/>
        </p:nvPicPr>
        <p:blipFill rotWithShape="1">
          <a:blip r:embed="rId4"/>
          <a:srcRect l="45601"/>
          <a:stretch/>
        </p:blipFill>
        <p:spPr>
          <a:xfrm>
            <a:off x="4385729" y="697150"/>
            <a:ext cx="3433324" cy="3218799"/>
          </a:xfrm>
          <a:prstGeom prst="rect">
            <a:avLst/>
          </a:prstGeom>
        </p:spPr>
      </p:pic>
      <p:cxnSp>
        <p:nvCxnSpPr>
          <p:cNvPr id="29" name="Straight Connector 2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69D0FAD-673C-CC40-A6F9-0BC89EC09826}"/>
              </a:ext>
            </a:extLst>
          </p:cNvPr>
          <p:cNvPicPr>
            <a:picLocks noChangeAspect="1"/>
          </p:cNvPicPr>
          <p:nvPr/>
        </p:nvPicPr>
        <p:blipFill>
          <a:blip r:embed="rId5"/>
          <a:stretch>
            <a:fillRect/>
          </a:stretch>
        </p:blipFill>
        <p:spPr>
          <a:xfrm>
            <a:off x="8449725" y="488048"/>
            <a:ext cx="3423916" cy="3681630"/>
          </a:xfrm>
          <a:prstGeom prst="rect">
            <a:avLst/>
          </a:prstGeom>
        </p:spPr>
      </p:pic>
      <p:cxnSp>
        <p:nvCxnSpPr>
          <p:cNvPr id="31" name="Straight Connector 3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705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8955-5972-C645-9267-820675D4F733}"/>
              </a:ext>
            </a:extLst>
          </p:cNvPr>
          <p:cNvSpPr>
            <a:spLocks noGrp="1"/>
          </p:cNvSpPr>
          <p:nvPr>
            <p:ph type="title"/>
          </p:nvPr>
        </p:nvSpPr>
        <p:spPr/>
        <p:txBody>
          <a:bodyPr/>
          <a:lstStyle/>
          <a:p>
            <a:r>
              <a:rPr lang="en-US" dirty="0"/>
              <a:t>Motivation/Related Work: 1. Classic Approaches</a:t>
            </a:r>
          </a:p>
        </p:txBody>
      </p:sp>
      <p:sp>
        <p:nvSpPr>
          <p:cNvPr id="3" name="Content Placeholder 2">
            <a:extLst>
              <a:ext uri="{FF2B5EF4-FFF2-40B4-BE49-F238E27FC236}">
                <a16:creationId xmlns:a16="http://schemas.microsoft.com/office/drawing/2014/main" id="{5237B1EC-3DED-1943-9DAE-2999ACA09AEB}"/>
              </a:ext>
            </a:extLst>
          </p:cNvPr>
          <p:cNvSpPr>
            <a:spLocks noGrp="1"/>
          </p:cNvSpPr>
          <p:nvPr>
            <p:ph idx="1"/>
          </p:nvPr>
        </p:nvSpPr>
        <p:spPr/>
        <p:txBody>
          <a:bodyPr>
            <a:normAutofit fontScale="92500" lnSpcReduction="20000"/>
          </a:bodyPr>
          <a:lstStyle/>
          <a:p>
            <a:r>
              <a:rPr lang="en-US" dirty="0"/>
              <a:t>Short-Lag Spatial Coherence</a:t>
            </a:r>
          </a:p>
          <a:p>
            <a:pPr lvl="1"/>
            <a:r>
              <a:rPr lang="en-US" dirty="0"/>
              <a:t>Use a coherence measure for each channel instead of </a:t>
            </a:r>
            <a:r>
              <a:rPr lang="en-US" dirty="0" err="1"/>
              <a:t>dB.</a:t>
            </a:r>
            <a:endParaRPr lang="en-US" dirty="0"/>
          </a:p>
          <a:p>
            <a:pPr lvl="1"/>
            <a:r>
              <a:rPr lang="en-US" dirty="0"/>
              <a:t>Con: Slow.</a:t>
            </a:r>
          </a:p>
          <a:p>
            <a:r>
              <a:rPr lang="en-US" dirty="0"/>
              <a:t>Coherence Factor</a:t>
            </a:r>
          </a:p>
          <a:p>
            <a:pPr lvl="1"/>
            <a:r>
              <a:rPr lang="en-US" dirty="0"/>
              <a:t>Post-process; compute a weight for each beam based on coherence ratio.</a:t>
            </a:r>
          </a:p>
          <a:p>
            <a:pPr lvl="1"/>
            <a:r>
              <a:rPr lang="en-US" dirty="0"/>
              <a:t>Pro: Fast.</a:t>
            </a:r>
          </a:p>
          <a:p>
            <a:pPr lvl="1"/>
            <a:r>
              <a:rPr lang="en-US" dirty="0"/>
              <a:t>Con: Poor dynamic range because it makes everything look anechoic; lower CNR due to speckle destruction.</a:t>
            </a:r>
          </a:p>
          <a:p>
            <a:r>
              <a:rPr lang="en-US" dirty="0"/>
              <a:t>Minimum-Variance Beamforming</a:t>
            </a:r>
          </a:p>
          <a:p>
            <a:pPr lvl="1"/>
            <a:r>
              <a:rPr lang="en-US" dirty="0"/>
              <a:t>Minimize the power of off-axis regions, while preserving the power of the target region (a point location) </a:t>
            </a:r>
          </a:p>
          <a:p>
            <a:pPr lvl="1"/>
            <a:r>
              <a:rPr lang="en-US" dirty="0"/>
              <a:t>Pro: works well on phantom</a:t>
            </a:r>
          </a:p>
          <a:p>
            <a:pPr lvl="1"/>
            <a:r>
              <a:rPr lang="en-US" dirty="0"/>
              <a:t>Con: does not work well on in vivo due to dB variation from the inside region.</a:t>
            </a:r>
          </a:p>
          <a:p>
            <a:pPr lvl="1"/>
            <a:endParaRPr lang="en-US" dirty="0"/>
          </a:p>
          <a:p>
            <a:endParaRPr lang="en-US" dirty="0"/>
          </a:p>
        </p:txBody>
      </p:sp>
    </p:spTree>
    <p:extLst>
      <p:ext uri="{BB962C8B-B14F-4D97-AF65-F5344CB8AC3E}">
        <p14:creationId xmlns:p14="http://schemas.microsoft.com/office/powerpoint/2010/main" val="3288617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8955-5972-C645-9267-820675D4F733}"/>
              </a:ext>
            </a:extLst>
          </p:cNvPr>
          <p:cNvSpPr>
            <a:spLocks noGrp="1"/>
          </p:cNvSpPr>
          <p:nvPr>
            <p:ph type="title"/>
          </p:nvPr>
        </p:nvSpPr>
        <p:spPr/>
        <p:txBody>
          <a:bodyPr/>
          <a:lstStyle/>
          <a:p>
            <a:r>
              <a:rPr lang="en-US" dirty="0"/>
              <a:t>Motivation/Related Work: 2. Machine Learning Approaches</a:t>
            </a:r>
          </a:p>
        </p:txBody>
      </p:sp>
      <p:sp>
        <p:nvSpPr>
          <p:cNvPr id="3" name="Content Placeholder 2">
            <a:extLst>
              <a:ext uri="{FF2B5EF4-FFF2-40B4-BE49-F238E27FC236}">
                <a16:creationId xmlns:a16="http://schemas.microsoft.com/office/drawing/2014/main" id="{5237B1EC-3DED-1943-9DAE-2999ACA09AEB}"/>
              </a:ext>
            </a:extLst>
          </p:cNvPr>
          <p:cNvSpPr>
            <a:spLocks noGrp="1"/>
          </p:cNvSpPr>
          <p:nvPr>
            <p:ph idx="1"/>
          </p:nvPr>
        </p:nvSpPr>
        <p:spPr/>
        <p:txBody>
          <a:bodyPr/>
          <a:lstStyle/>
          <a:p>
            <a:r>
              <a:rPr lang="en-US" dirty="0"/>
              <a:t>ADMIRE (regression)</a:t>
            </a:r>
          </a:p>
          <a:p>
            <a:pPr lvl="1"/>
            <a:r>
              <a:rPr lang="en-US" dirty="0"/>
              <a:t>Pro: Great performance</a:t>
            </a:r>
          </a:p>
          <a:p>
            <a:pPr lvl="1"/>
            <a:r>
              <a:rPr lang="en-US" dirty="0"/>
              <a:t>Con: Slow. Not real time.</a:t>
            </a:r>
          </a:p>
          <a:p>
            <a:pPr lvl="1"/>
            <a:endParaRPr lang="en-US" dirty="0"/>
          </a:p>
          <a:p>
            <a:endParaRPr lang="en-US" dirty="0"/>
          </a:p>
        </p:txBody>
      </p:sp>
    </p:spTree>
    <p:extLst>
      <p:ext uri="{BB962C8B-B14F-4D97-AF65-F5344CB8AC3E}">
        <p14:creationId xmlns:p14="http://schemas.microsoft.com/office/powerpoint/2010/main" val="1451659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A6BD8-154B-C541-B145-06D2CCC73571}"/>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000" dirty="0">
                <a:solidFill>
                  <a:srgbClr val="FFFFFF"/>
                </a:solidFill>
              </a:rPr>
              <a:t>Other Approach: Frequency-Domain MLP</a:t>
            </a:r>
          </a:p>
        </p:txBody>
      </p:sp>
      <p:pic>
        <p:nvPicPr>
          <p:cNvPr id="4" name="Content Placeholder 3">
            <a:extLst>
              <a:ext uri="{FF2B5EF4-FFF2-40B4-BE49-F238E27FC236}">
                <a16:creationId xmlns:a16="http://schemas.microsoft.com/office/drawing/2014/main" id="{3512E3BC-37DE-5B4D-A28F-E07655E53F2E}"/>
              </a:ext>
            </a:extLst>
          </p:cNvPr>
          <p:cNvPicPr>
            <a:picLocks noGrp="1" noChangeAspect="1"/>
          </p:cNvPicPr>
          <p:nvPr>
            <p:ph idx="1"/>
          </p:nvPr>
        </p:nvPicPr>
        <p:blipFill>
          <a:blip r:embed="rId3"/>
          <a:stretch>
            <a:fillRect/>
          </a:stretch>
        </p:blipFill>
        <p:spPr>
          <a:xfrm>
            <a:off x="915925" y="307731"/>
            <a:ext cx="4264146" cy="3997637"/>
          </a:xfrm>
          <a:prstGeom prst="rect">
            <a:avLst/>
          </a:prstGeom>
        </p:spPr>
      </p:pic>
      <p:pic>
        <p:nvPicPr>
          <p:cNvPr id="1025" name="Picture 1" descr="page2image42078480">
            <a:extLst>
              <a:ext uri="{FF2B5EF4-FFF2-40B4-BE49-F238E27FC236}">
                <a16:creationId xmlns:a16="http://schemas.microsoft.com/office/drawing/2014/main" id="{23873DF4-F505-E44E-9316-1376B035D05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362879"/>
            <a:ext cx="5455917" cy="3887340"/>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245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D5B9-C869-0F44-B749-2CD1041AA984}"/>
              </a:ext>
            </a:extLst>
          </p:cNvPr>
          <p:cNvSpPr>
            <a:spLocks noGrp="1"/>
          </p:cNvSpPr>
          <p:nvPr>
            <p:ph type="title"/>
          </p:nvPr>
        </p:nvSpPr>
        <p:spPr/>
        <p:txBody>
          <a:bodyPr/>
          <a:lstStyle/>
          <a:p>
            <a:r>
              <a:rPr lang="en-US" dirty="0"/>
              <a:t>Simulate Training Data</a:t>
            </a:r>
          </a:p>
        </p:txBody>
      </p:sp>
      <p:pic>
        <p:nvPicPr>
          <p:cNvPr id="4" name="Picture 1" descr="page5image24374768">
            <a:extLst>
              <a:ext uri="{FF2B5EF4-FFF2-40B4-BE49-F238E27FC236}">
                <a16:creationId xmlns:a16="http://schemas.microsoft.com/office/drawing/2014/main" id="{BFED2353-CF56-2046-96E2-7E4867D9A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100" y="2655094"/>
            <a:ext cx="5511800" cy="269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899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E8FB2-5210-DA4F-BB03-9A3BEE96AED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Diagnostic Medical Ultrasound</a:t>
            </a:r>
          </a:p>
        </p:txBody>
      </p:sp>
      <p:pic>
        <p:nvPicPr>
          <p:cNvPr id="4" name="Picture 3">
            <a:extLst>
              <a:ext uri="{FF2B5EF4-FFF2-40B4-BE49-F238E27FC236}">
                <a16:creationId xmlns:a16="http://schemas.microsoft.com/office/drawing/2014/main" id="{C72DCDC4-3DE6-E341-8BA4-885B2B570B7D}"/>
              </a:ext>
            </a:extLst>
          </p:cNvPr>
          <p:cNvPicPr>
            <a:picLocks noChangeAspect="1"/>
          </p:cNvPicPr>
          <p:nvPr/>
        </p:nvPicPr>
        <p:blipFill>
          <a:blip r:embed="rId3"/>
          <a:stretch>
            <a:fillRect/>
          </a:stretch>
        </p:blipFill>
        <p:spPr>
          <a:xfrm>
            <a:off x="5153822" y="975392"/>
            <a:ext cx="6553545" cy="4915158"/>
          </a:xfrm>
          <a:prstGeom prst="rect">
            <a:avLst/>
          </a:prstGeom>
        </p:spPr>
      </p:pic>
    </p:spTree>
    <p:extLst>
      <p:ext uri="{BB962C8B-B14F-4D97-AF65-F5344CB8AC3E}">
        <p14:creationId xmlns:p14="http://schemas.microsoft.com/office/powerpoint/2010/main" val="487094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683735-C3E2-954A-84FE-BD17796DF31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kern="1200" dirty="0">
                <a:solidFill>
                  <a:srgbClr val="FFFFFF"/>
                </a:solidFill>
                <a:latin typeface="+mj-lt"/>
                <a:ea typeface="+mj-ea"/>
                <a:cs typeface="+mj-cs"/>
              </a:rPr>
              <a:t>Neural-Network Beamforming</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0B7C3FC-CE36-084A-8FC1-5D53D501DB90}"/>
              </a:ext>
            </a:extLst>
          </p:cNvPr>
          <p:cNvSpPr/>
          <p:nvPr/>
        </p:nvSpPr>
        <p:spPr>
          <a:xfrm>
            <a:off x="546393" y="2354574"/>
            <a:ext cx="1663909" cy="1064301"/>
          </a:xfrm>
          <a:prstGeom prst="rect">
            <a:avLst/>
          </a:prstGeom>
          <a:solidFill>
            <a:schemeClr val="tx1">
              <a:lumMod val="75000"/>
              <a:lumOff val="2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Channel Data</a:t>
            </a:r>
          </a:p>
        </p:txBody>
      </p:sp>
      <p:sp>
        <p:nvSpPr>
          <p:cNvPr id="10" name="Rectangle 9">
            <a:extLst>
              <a:ext uri="{FF2B5EF4-FFF2-40B4-BE49-F238E27FC236}">
                <a16:creationId xmlns:a16="http://schemas.microsoft.com/office/drawing/2014/main" id="{0DFAB432-2AFB-7C4F-8975-346707194747}"/>
              </a:ext>
            </a:extLst>
          </p:cNvPr>
          <p:cNvSpPr/>
          <p:nvPr/>
        </p:nvSpPr>
        <p:spPr>
          <a:xfrm>
            <a:off x="3725556" y="2354574"/>
            <a:ext cx="1663909" cy="1064301"/>
          </a:xfrm>
          <a:prstGeom prst="rect">
            <a:avLst/>
          </a:prstGeom>
          <a:solidFill>
            <a:schemeClr val="tx1">
              <a:lumMod val="75000"/>
              <a:lumOff val="2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Post-delayed Channel Data</a:t>
            </a:r>
          </a:p>
        </p:txBody>
      </p:sp>
      <p:sp>
        <p:nvSpPr>
          <p:cNvPr id="12" name="Rectangle 11">
            <a:extLst>
              <a:ext uri="{FF2B5EF4-FFF2-40B4-BE49-F238E27FC236}">
                <a16:creationId xmlns:a16="http://schemas.microsoft.com/office/drawing/2014/main" id="{669D776E-36A3-E94D-82A8-6E3E4FE2EB3C}"/>
              </a:ext>
            </a:extLst>
          </p:cNvPr>
          <p:cNvSpPr/>
          <p:nvPr/>
        </p:nvSpPr>
        <p:spPr>
          <a:xfrm>
            <a:off x="6835239" y="4953418"/>
            <a:ext cx="1663909" cy="1064301"/>
          </a:xfrm>
          <a:prstGeom prst="rect">
            <a:avLst/>
          </a:prstGeom>
          <a:solidFill>
            <a:schemeClr val="tx1">
              <a:lumMod val="75000"/>
              <a:lumOff val="2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Beamformed RF Data</a:t>
            </a:r>
          </a:p>
        </p:txBody>
      </p:sp>
      <p:sp>
        <p:nvSpPr>
          <p:cNvPr id="13" name="Right Arrow 12">
            <a:extLst>
              <a:ext uri="{FF2B5EF4-FFF2-40B4-BE49-F238E27FC236}">
                <a16:creationId xmlns:a16="http://schemas.microsoft.com/office/drawing/2014/main" id="{3CD09796-EC4F-0649-9757-75F56A613E18}"/>
              </a:ext>
            </a:extLst>
          </p:cNvPr>
          <p:cNvSpPr/>
          <p:nvPr/>
        </p:nvSpPr>
        <p:spPr>
          <a:xfrm>
            <a:off x="2478725" y="2644408"/>
            <a:ext cx="978408" cy="484632"/>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5B0A7B9-F68B-CE41-8799-BC074DC68581}"/>
              </a:ext>
            </a:extLst>
          </p:cNvPr>
          <p:cNvSpPr txBox="1"/>
          <p:nvPr/>
        </p:nvSpPr>
        <p:spPr>
          <a:xfrm>
            <a:off x="2277387" y="2227671"/>
            <a:ext cx="1380506" cy="369332"/>
          </a:xfrm>
          <a:prstGeom prst="rect">
            <a:avLst/>
          </a:prstGeom>
          <a:noFill/>
        </p:spPr>
        <p:txBody>
          <a:bodyPr wrap="none" rtlCol="0">
            <a:spAutoFit/>
          </a:bodyPr>
          <a:lstStyle/>
          <a:p>
            <a:r>
              <a:rPr lang="en-US" dirty="0"/>
              <a:t>Apply Delays</a:t>
            </a:r>
          </a:p>
        </p:txBody>
      </p:sp>
      <p:sp>
        <p:nvSpPr>
          <p:cNvPr id="15" name="Right Arrow 14">
            <a:extLst>
              <a:ext uri="{FF2B5EF4-FFF2-40B4-BE49-F238E27FC236}">
                <a16:creationId xmlns:a16="http://schemas.microsoft.com/office/drawing/2014/main" id="{15175389-BD95-444D-8F56-9739055D37FF}"/>
              </a:ext>
            </a:extLst>
          </p:cNvPr>
          <p:cNvSpPr/>
          <p:nvPr/>
        </p:nvSpPr>
        <p:spPr>
          <a:xfrm rot="10800000">
            <a:off x="5521859" y="5243252"/>
            <a:ext cx="978408" cy="484632"/>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6D10D42-7ED0-9945-89CD-911D39A20EC8}"/>
              </a:ext>
            </a:extLst>
          </p:cNvPr>
          <p:cNvSpPr txBox="1"/>
          <p:nvPr/>
        </p:nvSpPr>
        <p:spPr>
          <a:xfrm>
            <a:off x="8157684" y="6213575"/>
            <a:ext cx="2168671" cy="369332"/>
          </a:xfrm>
          <a:prstGeom prst="rect">
            <a:avLst/>
          </a:prstGeom>
          <a:noFill/>
        </p:spPr>
        <p:txBody>
          <a:bodyPr wrap="none" rtlCol="0">
            <a:spAutoFit/>
          </a:bodyPr>
          <a:lstStyle/>
          <a:p>
            <a:r>
              <a:rPr lang="en-US" dirty="0"/>
              <a:t>Sum Across Channels</a:t>
            </a:r>
          </a:p>
        </p:txBody>
      </p:sp>
      <p:sp>
        <p:nvSpPr>
          <p:cNvPr id="17" name="Rectangle 16">
            <a:extLst>
              <a:ext uri="{FF2B5EF4-FFF2-40B4-BE49-F238E27FC236}">
                <a16:creationId xmlns:a16="http://schemas.microsoft.com/office/drawing/2014/main" id="{1F71FC61-5A00-0946-BA53-B301CD5CD5D7}"/>
              </a:ext>
            </a:extLst>
          </p:cNvPr>
          <p:cNvSpPr/>
          <p:nvPr/>
        </p:nvSpPr>
        <p:spPr>
          <a:xfrm>
            <a:off x="3725556" y="4959014"/>
            <a:ext cx="1663909" cy="1064301"/>
          </a:xfrm>
          <a:prstGeom prst="rect">
            <a:avLst/>
          </a:prstGeom>
          <a:solidFill>
            <a:schemeClr val="tx1">
              <a:lumMod val="75000"/>
              <a:lumOff val="2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p>
        </p:txBody>
      </p:sp>
      <p:sp>
        <p:nvSpPr>
          <p:cNvPr id="18" name="TextBox 17">
            <a:extLst>
              <a:ext uri="{FF2B5EF4-FFF2-40B4-BE49-F238E27FC236}">
                <a16:creationId xmlns:a16="http://schemas.microsoft.com/office/drawing/2014/main" id="{0C53AFCC-E68B-6044-A032-7043E47EFEC5}"/>
              </a:ext>
            </a:extLst>
          </p:cNvPr>
          <p:cNvSpPr txBox="1"/>
          <p:nvPr/>
        </p:nvSpPr>
        <p:spPr>
          <a:xfrm>
            <a:off x="5011664" y="6209850"/>
            <a:ext cx="2168671" cy="646331"/>
          </a:xfrm>
          <a:prstGeom prst="rect">
            <a:avLst/>
          </a:prstGeom>
          <a:noFill/>
        </p:spPr>
        <p:txBody>
          <a:bodyPr wrap="square" rtlCol="0">
            <a:spAutoFit/>
          </a:bodyPr>
          <a:lstStyle/>
          <a:p>
            <a:r>
              <a:rPr lang="en-US" dirty="0"/>
              <a:t>Envelope Extraction, Log Compression</a:t>
            </a:r>
          </a:p>
        </p:txBody>
      </p:sp>
      <p:sp>
        <p:nvSpPr>
          <p:cNvPr id="5" name="TextBox 4">
            <a:extLst>
              <a:ext uri="{FF2B5EF4-FFF2-40B4-BE49-F238E27FC236}">
                <a16:creationId xmlns:a16="http://schemas.microsoft.com/office/drawing/2014/main" id="{D384D5BB-7263-F24A-813C-512177029337}"/>
              </a:ext>
            </a:extLst>
          </p:cNvPr>
          <p:cNvSpPr txBox="1"/>
          <p:nvPr/>
        </p:nvSpPr>
        <p:spPr>
          <a:xfrm>
            <a:off x="546393" y="3536694"/>
            <a:ext cx="2127505" cy="923330"/>
          </a:xfrm>
          <a:prstGeom prst="rect">
            <a:avLst/>
          </a:prstGeom>
          <a:noFill/>
        </p:spPr>
        <p:txBody>
          <a:bodyPr wrap="none" rtlCol="0">
            <a:spAutoFit/>
          </a:bodyPr>
          <a:lstStyle/>
          <a:p>
            <a:r>
              <a:rPr lang="en-US" dirty="0" err="1"/>
              <a:t>num_times</a:t>
            </a:r>
            <a:r>
              <a:rPr lang="en-US" dirty="0"/>
              <a:t>=1624</a:t>
            </a:r>
          </a:p>
          <a:p>
            <a:r>
              <a:rPr lang="en-US" dirty="0"/>
              <a:t>x </a:t>
            </a:r>
            <a:r>
              <a:rPr lang="en-US" dirty="0" err="1"/>
              <a:t>num_channels</a:t>
            </a:r>
            <a:r>
              <a:rPr lang="en-US" dirty="0"/>
              <a:t>=65</a:t>
            </a:r>
          </a:p>
          <a:p>
            <a:r>
              <a:rPr lang="en-US" dirty="0"/>
              <a:t>x </a:t>
            </a:r>
            <a:r>
              <a:rPr lang="en-US" dirty="0" err="1"/>
              <a:t>num_beams</a:t>
            </a:r>
            <a:r>
              <a:rPr lang="en-US" dirty="0"/>
              <a:t>=128 </a:t>
            </a:r>
          </a:p>
        </p:txBody>
      </p:sp>
      <p:sp>
        <p:nvSpPr>
          <p:cNvPr id="20" name="TextBox 19">
            <a:extLst>
              <a:ext uri="{FF2B5EF4-FFF2-40B4-BE49-F238E27FC236}">
                <a16:creationId xmlns:a16="http://schemas.microsoft.com/office/drawing/2014/main" id="{175BD21E-4230-AA4D-A38F-0E1F5BBBF825}"/>
              </a:ext>
            </a:extLst>
          </p:cNvPr>
          <p:cNvSpPr txBox="1"/>
          <p:nvPr/>
        </p:nvSpPr>
        <p:spPr>
          <a:xfrm>
            <a:off x="3725556" y="3499644"/>
            <a:ext cx="2127505" cy="923330"/>
          </a:xfrm>
          <a:prstGeom prst="rect">
            <a:avLst/>
          </a:prstGeom>
          <a:noFill/>
        </p:spPr>
        <p:txBody>
          <a:bodyPr wrap="none" rtlCol="0">
            <a:spAutoFit/>
          </a:bodyPr>
          <a:lstStyle/>
          <a:p>
            <a:r>
              <a:rPr lang="en-US" dirty="0" err="1"/>
              <a:t>num_times</a:t>
            </a:r>
            <a:r>
              <a:rPr lang="en-US" dirty="0"/>
              <a:t>=1624</a:t>
            </a:r>
          </a:p>
          <a:p>
            <a:r>
              <a:rPr lang="en-US" dirty="0"/>
              <a:t>x </a:t>
            </a:r>
            <a:r>
              <a:rPr lang="en-US" dirty="0" err="1"/>
              <a:t>num_channels</a:t>
            </a:r>
            <a:r>
              <a:rPr lang="en-US" dirty="0"/>
              <a:t>=65</a:t>
            </a:r>
          </a:p>
          <a:p>
            <a:r>
              <a:rPr lang="en-US" dirty="0"/>
              <a:t>x </a:t>
            </a:r>
            <a:r>
              <a:rPr lang="en-US" dirty="0" err="1"/>
              <a:t>num_beams</a:t>
            </a:r>
            <a:r>
              <a:rPr lang="en-US" dirty="0"/>
              <a:t>=128 </a:t>
            </a:r>
          </a:p>
        </p:txBody>
      </p:sp>
      <p:sp>
        <p:nvSpPr>
          <p:cNvPr id="21" name="TextBox 20">
            <a:extLst>
              <a:ext uri="{FF2B5EF4-FFF2-40B4-BE49-F238E27FC236}">
                <a16:creationId xmlns:a16="http://schemas.microsoft.com/office/drawing/2014/main" id="{A4CF9D41-03C7-694A-8E6B-B048C870CC51}"/>
              </a:ext>
            </a:extLst>
          </p:cNvPr>
          <p:cNvSpPr txBox="1"/>
          <p:nvPr/>
        </p:nvSpPr>
        <p:spPr>
          <a:xfrm>
            <a:off x="6994107" y="7690808"/>
            <a:ext cx="2021707" cy="646331"/>
          </a:xfrm>
          <a:prstGeom prst="rect">
            <a:avLst/>
          </a:prstGeom>
          <a:noFill/>
        </p:spPr>
        <p:txBody>
          <a:bodyPr wrap="none" rtlCol="0">
            <a:spAutoFit/>
          </a:bodyPr>
          <a:lstStyle/>
          <a:p>
            <a:r>
              <a:rPr lang="en-US" dirty="0" err="1"/>
              <a:t>num_depths</a:t>
            </a:r>
            <a:r>
              <a:rPr lang="en-US" dirty="0"/>
              <a:t>=1624</a:t>
            </a:r>
          </a:p>
          <a:p>
            <a:r>
              <a:rPr lang="en-US" dirty="0"/>
              <a:t>x </a:t>
            </a:r>
            <a:r>
              <a:rPr lang="en-US" dirty="0" err="1"/>
              <a:t>num_beams</a:t>
            </a:r>
            <a:r>
              <a:rPr lang="en-US" dirty="0"/>
              <a:t>=128 </a:t>
            </a:r>
          </a:p>
        </p:txBody>
      </p:sp>
      <p:sp>
        <p:nvSpPr>
          <p:cNvPr id="22" name="TextBox 21">
            <a:extLst>
              <a:ext uri="{FF2B5EF4-FFF2-40B4-BE49-F238E27FC236}">
                <a16:creationId xmlns:a16="http://schemas.microsoft.com/office/drawing/2014/main" id="{09E86B05-9D26-154C-BF27-FF34FB7F3AC0}"/>
              </a:ext>
            </a:extLst>
          </p:cNvPr>
          <p:cNvSpPr txBox="1"/>
          <p:nvPr/>
        </p:nvSpPr>
        <p:spPr>
          <a:xfrm>
            <a:off x="10152952" y="7816781"/>
            <a:ext cx="2021707" cy="646331"/>
          </a:xfrm>
          <a:prstGeom prst="rect">
            <a:avLst/>
          </a:prstGeom>
          <a:noFill/>
        </p:spPr>
        <p:txBody>
          <a:bodyPr wrap="none" rtlCol="0">
            <a:spAutoFit/>
          </a:bodyPr>
          <a:lstStyle/>
          <a:p>
            <a:r>
              <a:rPr lang="en-US" dirty="0" err="1"/>
              <a:t>num_depths</a:t>
            </a:r>
            <a:r>
              <a:rPr lang="en-US" dirty="0"/>
              <a:t>=1624</a:t>
            </a:r>
          </a:p>
          <a:p>
            <a:r>
              <a:rPr lang="en-US" dirty="0"/>
              <a:t>x </a:t>
            </a:r>
            <a:r>
              <a:rPr lang="en-US" dirty="0" err="1"/>
              <a:t>num_beams</a:t>
            </a:r>
            <a:r>
              <a:rPr lang="en-US" dirty="0"/>
              <a:t>=128 </a:t>
            </a:r>
          </a:p>
        </p:txBody>
      </p:sp>
      <p:sp>
        <p:nvSpPr>
          <p:cNvPr id="23" name="Rectangle 22">
            <a:extLst>
              <a:ext uri="{FF2B5EF4-FFF2-40B4-BE49-F238E27FC236}">
                <a16:creationId xmlns:a16="http://schemas.microsoft.com/office/drawing/2014/main" id="{BD338A3B-A236-974A-98FA-AD0BAA437D3E}"/>
              </a:ext>
            </a:extLst>
          </p:cNvPr>
          <p:cNvSpPr/>
          <p:nvPr/>
        </p:nvSpPr>
        <p:spPr>
          <a:xfrm>
            <a:off x="6837056" y="2354574"/>
            <a:ext cx="1663909" cy="1064301"/>
          </a:xfrm>
          <a:prstGeom prst="rect">
            <a:avLst/>
          </a:prstGeom>
          <a:solidFill>
            <a:schemeClr val="accent5">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Frequency-Domain Data</a:t>
            </a:r>
          </a:p>
        </p:txBody>
      </p:sp>
      <p:sp>
        <p:nvSpPr>
          <p:cNvPr id="24" name="Right Arrow 23">
            <a:extLst>
              <a:ext uri="{FF2B5EF4-FFF2-40B4-BE49-F238E27FC236}">
                <a16:creationId xmlns:a16="http://schemas.microsoft.com/office/drawing/2014/main" id="{E71139C3-42A5-7A46-BD03-ACA08E299FE3}"/>
              </a:ext>
            </a:extLst>
          </p:cNvPr>
          <p:cNvSpPr/>
          <p:nvPr/>
        </p:nvSpPr>
        <p:spPr>
          <a:xfrm>
            <a:off x="5606796" y="2644408"/>
            <a:ext cx="978408" cy="48463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AAE1902-9F44-454F-8A49-8A67BA05D580}"/>
              </a:ext>
            </a:extLst>
          </p:cNvPr>
          <p:cNvSpPr txBox="1"/>
          <p:nvPr/>
        </p:nvSpPr>
        <p:spPr>
          <a:xfrm>
            <a:off x="5701523" y="2271381"/>
            <a:ext cx="619080" cy="369332"/>
          </a:xfrm>
          <a:prstGeom prst="rect">
            <a:avLst/>
          </a:prstGeom>
          <a:noFill/>
        </p:spPr>
        <p:txBody>
          <a:bodyPr wrap="none" rtlCol="0">
            <a:spAutoFit/>
          </a:bodyPr>
          <a:lstStyle/>
          <a:p>
            <a:r>
              <a:rPr lang="en-US" dirty="0"/>
              <a:t>STFT</a:t>
            </a:r>
          </a:p>
        </p:txBody>
      </p:sp>
      <p:sp>
        <p:nvSpPr>
          <p:cNvPr id="26" name="TextBox 25">
            <a:extLst>
              <a:ext uri="{FF2B5EF4-FFF2-40B4-BE49-F238E27FC236}">
                <a16:creationId xmlns:a16="http://schemas.microsoft.com/office/drawing/2014/main" id="{3063B7BF-2722-7540-A1E8-E253D01410AB}"/>
              </a:ext>
            </a:extLst>
          </p:cNvPr>
          <p:cNvSpPr txBox="1"/>
          <p:nvPr/>
        </p:nvSpPr>
        <p:spPr>
          <a:xfrm>
            <a:off x="6779774" y="3536694"/>
            <a:ext cx="2247218" cy="1200329"/>
          </a:xfrm>
          <a:prstGeom prst="rect">
            <a:avLst/>
          </a:prstGeom>
          <a:noFill/>
        </p:spPr>
        <p:txBody>
          <a:bodyPr wrap="none" rtlCol="0">
            <a:spAutoFit/>
          </a:bodyPr>
          <a:lstStyle/>
          <a:p>
            <a:r>
              <a:rPr lang="en-US" dirty="0" err="1"/>
              <a:t>num_frequencies</a:t>
            </a:r>
            <a:r>
              <a:rPr lang="en-US" dirty="0"/>
              <a:t>=16</a:t>
            </a:r>
          </a:p>
          <a:p>
            <a:r>
              <a:rPr lang="en-US" dirty="0"/>
              <a:t>x </a:t>
            </a:r>
            <a:r>
              <a:rPr lang="en-US" dirty="0" err="1"/>
              <a:t>num_segments</a:t>
            </a:r>
            <a:r>
              <a:rPr lang="en-US" dirty="0"/>
              <a:t>=805</a:t>
            </a:r>
          </a:p>
          <a:p>
            <a:r>
              <a:rPr lang="en-US" dirty="0"/>
              <a:t>x </a:t>
            </a:r>
            <a:r>
              <a:rPr lang="en-US" dirty="0" err="1"/>
              <a:t>num_channels</a:t>
            </a:r>
            <a:r>
              <a:rPr lang="en-US" dirty="0"/>
              <a:t>=65</a:t>
            </a:r>
          </a:p>
          <a:p>
            <a:r>
              <a:rPr lang="en-US" dirty="0"/>
              <a:t>x </a:t>
            </a:r>
            <a:r>
              <a:rPr lang="en-US" dirty="0" err="1"/>
              <a:t>num_beams</a:t>
            </a:r>
            <a:r>
              <a:rPr lang="en-US" dirty="0"/>
              <a:t>=128 </a:t>
            </a:r>
          </a:p>
        </p:txBody>
      </p:sp>
      <p:sp>
        <p:nvSpPr>
          <p:cNvPr id="27" name="Right Arrow 26">
            <a:extLst>
              <a:ext uri="{FF2B5EF4-FFF2-40B4-BE49-F238E27FC236}">
                <a16:creationId xmlns:a16="http://schemas.microsoft.com/office/drawing/2014/main" id="{5569DB64-7C1C-B84B-963B-579D9FE39605}"/>
              </a:ext>
            </a:extLst>
          </p:cNvPr>
          <p:cNvSpPr/>
          <p:nvPr/>
        </p:nvSpPr>
        <p:spPr>
          <a:xfrm>
            <a:off x="8752817" y="2655521"/>
            <a:ext cx="978408" cy="48463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60B33DE-D2F1-D348-93C1-791ABF1714F7}"/>
              </a:ext>
            </a:extLst>
          </p:cNvPr>
          <p:cNvSpPr/>
          <p:nvPr/>
        </p:nvSpPr>
        <p:spPr>
          <a:xfrm>
            <a:off x="10152952" y="2354574"/>
            <a:ext cx="1663909" cy="1064301"/>
          </a:xfrm>
          <a:prstGeom prst="rect">
            <a:avLst/>
          </a:prstGeom>
          <a:solidFill>
            <a:schemeClr val="accent5">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Denoised Frequency-Domain Data</a:t>
            </a:r>
          </a:p>
        </p:txBody>
      </p:sp>
      <p:sp>
        <p:nvSpPr>
          <p:cNvPr id="29" name="TextBox 28">
            <a:extLst>
              <a:ext uri="{FF2B5EF4-FFF2-40B4-BE49-F238E27FC236}">
                <a16:creationId xmlns:a16="http://schemas.microsoft.com/office/drawing/2014/main" id="{273BEE41-5441-644E-8AA0-471D9F8EC0A1}"/>
              </a:ext>
            </a:extLst>
          </p:cNvPr>
          <p:cNvSpPr txBox="1"/>
          <p:nvPr/>
        </p:nvSpPr>
        <p:spPr>
          <a:xfrm>
            <a:off x="9001168" y="2271381"/>
            <a:ext cx="481705" cy="369332"/>
          </a:xfrm>
          <a:prstGeom prst="rect">
            <a:avLst/>
          </a:prstGeom>
          <a:noFill/>
        </p:spPr>
        <p:txBody>
          <a:bodyPr wrap="square" rtlCol="0">
            <a:spAutoFit/>
          </a:bodyPr>
          <a:lstStyle/>
          <a:p>
            <a:r>
              <a:rPr lang="en-US" dirty="0"/>
              <a:t>NN</a:t>
            </a:r>
          </a:p>
        </p:txBody>
      </p:sp>
      <p:sp>
        <p:nvSpPr>
          <p:cNvPr id="30" name="TextBox 29">
            <a:extLst>
              <a:ext uri="{FF2B5EF4-FFF2-40B4-BE49-F238E27FC236}">
                <a16:creationId xmlns:a16="http://schemas.microsoft.com/office/drawing/2014/main" id="{C6959C15-8223-B949-B40C-C98FEC46D559}"/>
              </a:ext>
            </a:extLst>
          </p:cNvPr>
          <p:cNvSpPr txBox="1"/>
          <p:nvPr/>
        </p:nvSpPr>
        <p:spPr>
          <a:xfrm>
            <a:off x="10040196" y="3499644"/>
            <a:ext cx="2247218" cy="1200329"/>
          </a:xfrm>
          <a:prstGeom prst="rect">
            <a:avLst/>
          </a:prstGeom>
          <a:noFill/>
        </p:spPr>
        <p:txBody>
          <a:bodyPr wrap="none" rtlCol="0">
            <a:spAutoFit/>
          </a:bodyPr>
          <a:lstStyle/>
          <a:p>
            <a:r>
              <a:rPr lang="en-US" dirty="0" err="1"/>
              <a:t>num_frequencies</a:t>
            </a:r>
            <a:r>
              <a:rPr lang="en-US" dirty="0"/>
              <a:t>=16</a:t>
            </a:r>
          </a:p>
          <a:p>
            <a:r>
              <a:rPr lang="en-US" dirty="0"/>
              <a:t>x </a:t>
            </a:r>
            <a:r>
              <a:rPr lang="en-US" dirty="0" err="1"/>
              <a:t>num_segments</a:t>
            </a:r>
            <a:r>
              <a:rPr lang="en-US" dirty="0"/>
              <a:t>=805</a:t>
            </a:r>
          </a:p>
          <a:p>
            <a:r>
              <a:rPr lang="en-US" dirty="0"/>
              <a:t>x </a:t>
            </a:r>
            <a:r>
              <a:rPr lang="en-US" dirty="0" err="1"/>
              <a:t>num_channels</a:t>
            </a:r>
            <a:r>
              <a:rPr lang="en-US" dirty="0"/>
              <a:t>=65</a:t>
            </a:r>
          </a:p>
          <a:p>
            <a:r>
              <a:rPr lang="en-US" dirty="0"/>
              <a:t>x </a:t>
            </a:r>
            <a:r>
              <a:rPr lang="en-US" dirty="0" err="1"/>
              <a:t>num_beams</a:t>
            </a:r>
            <a:r>
              <a:rPr lang="en-US" dirty="0"/>
              <a:t>=128 </a:t>
            </a:r>
          </a:p>
        </p:txBody>
      </p:sp>
      <p:sp>
        <p:nvSpPr>
          <p:cNvPr id="31" name="Rectangle 30">
            <a:extLst>
              <a:ext uri="{FF2B5EF4-FFF2-40B4-BE49-F238E27FC236}">
                <a16:creationId xmlns:a16="http://schemas.microsoft.com/office/drawing/2014/main" id="{7D8B3C74-2421-654A-B38A-2BC8D0AD2166}"/>
              </a:ext>
            </a:extLst>
          </p:cNvPr>
          <p:cNvSpPr/>
          <p:nvPr/>
        </p:nvSpPr>
        <p:spPr>
          <a:xfrm>
            <a:off x="10152952" y="5020657"/>
            <a:ext cx="1663909" cy="1064301"/>
          </a:xfrm>
          <a:prstGeom prst="rect">
            <a:avLst/>
          </a:prstGeom>
          <a:solidFill>
            <a:schemeClr val="accent5">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Denoised Channel Data</a:t>
            </a:r>
          </a:p>
        </p:txBody>
      </p:sp>
      <p:sp>
        <p:nvSpPr>
          <p:cNvPr id="32" name="TextBox 31">
            <a:extLst>
              <a:ext uri="{FF2B5EF4-FFF2-40B4-BE49-F238E27FC236}">
                <a16:creationId xmlns:a16="http://schemas.microsoft.com/office/drawing/2014/main" id="{E6D20A73-F368-6B47-9CF5-D9A5618C929E}"/>
              </a:ext>
            </a:extLst>
          </p:cNvPr>
          <p:cNvSpPr txBox="1"/>
          <p:nvPr/>
        </p:nvSpPr>
        <p:spPr>
          <a:xfrm>
            <a:off x="10242298" y="6008758"/>
            <a:ext cx="2127505" cy="923330"/>
          </a:xfrm>
          <a:prstGeom prst="rect">
            <a:avLst/>
          </a:prstGeom>
          <a:noFill/>
        </p:spPr>
        <p:txBody>
          <a:bodyPr wrap="none" rtlCol="0">
            <a:spAutoFit/>
          </a:bodyPr>
          <a:lstStyle/>
          <a:p>
            <a:r>
              <a:rPr lang="en-US" dirty="0" err="1"/>
              <a:t>num_times</a:t>
            </a:r>
            <a:r>
              <a:rPr lang="en-US" dirty="0"/>
              <a:t>=1624</a:t>
            </a:r>
          </a:p>
          <a:p>
            <a:r>
              <a:rPr lang="en-US" dirty="0"/>
              <a:t>x </a:t>
            </a:r>
            <a:r>
              <a:rPr lang="en-US" dirty="0" err="1"/>
              <a:t>num_channels</a:t>
            </a:r>
            <a:r>
              <a:rPr lang="en-US" dirty="0"/>
              <a:t>=65</a:t>
            </a:r>
          </a:p>
          <a:p>
            <a:r>
              <a:rPr lang="en-US" dirty="0"/>
              <a:t>x </a:t>
            </a:r>
            <a:r>
              <a:rPr lang="en-US" dirty="0" err="1"/>
              <a:t>num_beams</a:t>
            </a:r>
            <a:r>
              <a:rPr lang="en-US" dirty="0"/>
              <a:t>=128 </a:t>
            </a:r>
          </a:p>
        </p:txBody>
      </p:sp>
      <p:sp>
        <p:nvSpPr>
          <p:cNvPr id="33" name="Right Arrow 32">
            <a:extLst>
              <a:ext uri="{FF2B5EF4-FFF2-40B4-BE49-F238E27FC236}">
                <a16:creationId xmlns:a16="http://schemas.microsoft.com/office/drawing/2014/main" id="{763CDD65-C495-4E43-B585-6E171BC27DC8}"/>
              </a:ext>
            </a:extLst>
          </p:cNvPr>
          <p:cNvSpPr/>
          <p:nvPr/>
        </p:nvSpPr>
        <p:spPr>
          <a:xfrm rot="10800000">
            <a:off x="8805261" y="5240244"/>
            <a:ext cx="978408" cy="48463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D6A09ECB-027B-BA42-A88D-A81043C40CE5}"/>
              </a:ext>
            </a:extLst>
          </p:cNvPr>
          <p:cNvSpPr/>
          <p:nvPr/>
        </p:nvSpPr>
        <p:spPr>
          <a:xfrm rot="5400000">
            <a:off x="9334076" y="4045517"/>
            <a:ext cx="978408" cy="48463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23FDB6-38FD-8844-A43D-26B35D290EF1}"/>
              </a:ext>
            </a:extLst>
          </p:cNvPr>
          <p:cNvSpPr txBox="1"/>
          <p:nvPr/>
        </p:nvSpPr>
        <p:spPr>
          <a:xfrm>
            <a:off x="9093200" y="3998359"/>
            <a:ext cx="671979" cy="369332"/>
          </a:xfrm>
          <a:prstGeom prst="rect">
            <a:avLst/>
          </a:prstGeom>
          <a:noFill/>
        </p:spPr>
        <p:txBody>
          <a:bodyPr wrap="none" rtlCol="0">
            <a:spAutoFit/>
          </a:bodyPr>
          <a:lstStyle/>
          <a:p>
            <a:r>
              <a:rPr lang="en-US" dirty="0" err="1"/>
              <a:t>iSTFT</a:t>
            </a:r>
            <a:endParaRPr lang="en-US" dirty="0"/>
          </a:p>
        </p:txBody>
      </p:sp>
    </p:spTree>
    <p:extLst>
      <p:ext uri="{BB962C8B-B14F-4D97-AF65-F5344CB8AC3E}">
        <p14:creationId xmlns:p14="http://schemas.microsoft.com/office/powerpoint/2010/main" val="2405285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43B8DD-700D-BE41-BD27-5F4EF8FE0E2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Metric 1: Contrast-to-Noise Ratio (CNR)</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F2F6DEF1-2EE4-FC47-A087-006C5002E67D}"/>
              </a:ext>
            </a:extLst>
          </p:cNvPr>
          <p:cNvPicPr>
            <a:picLocks noGrp="1" noChangeAspect="1"/>
          </p:cNvPicPr>
          <p:nvPr>
            <p:ph idx="1"/>
          </p:nvPr>
        </p:nvPicPr>
        <p:blipFill>
          <a:blip r:embed="rId3"/>
          <a:stretch>
            <a:fillRect/>
          </a:stretch>
        </p:blipFill>
        <p:spPr>
          <a:xfrm>
            <a:off x="320040" y="2626125"/>
            <a:ext cx="11496821" cy="3765209"/>
          </a:xfrm>
          <a:prstGeom prst="rect">
            <a:avLst/>
          </a:prstGeom>
        </p:spPr>
      </p:pic>
    </p:spTree>
    <p:extLst>
      <p:ext uri="{BB962C8B-B14F-4D97-AF65-F5344CB8AC3E}">
        <p14:creationId xmlns:p14="http://schemas.microsoft.com/office/powerpoint/2010/main" val="2782530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E6D922-C4CB-FB4B-80C4-15A80E2ED1E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Metric 2: Contrast Ratio (CR)</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991535-DE16-D94F-AB81-9789ABF9F8FD}"/>
              </a:ext>
            </a:extLst>
          </p:cNvPr>
          <p:cNvPicPr>
            <a:picLocks noChangeAspect="1"/>
          </p:cNvPicPr>
          <p:nvPr/>
        </p:nvPicPr>
        <p:blipFill>
          <a:blip r:embed="rId3"/>
          <a:stretch>
            <a:fillRect/>
          </a:stretch>
        </p:blipFill>
        <p:spPr>
          <a:xfrm>
            <a:off x="1133096" y="2509911"/>
            <a:ext cx="9870709" cy="3997637"/>
          </a:xfrm>
          <a:prstGeom prst="rect">
            <a:avLst/>
          </a:prstGeom>
        </p:spPr>
      </p:pic>
    </p:spTree>
    <p:extLst>
      <p:ext uri="{BB962C8B-B14F-4D97-AF65-F5344CB8AC3E}">
        <p14:creationId xmlns:p14="http://schemas.microsoft.com/office/powerpoint/2010/main" val="1195250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55DE37-95C4-404B-B658-85B975A6739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Metrics 3: Speckle SNR</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783567B5-2EEC-864B-94EC-E4717E8A9812}"/>
              </a:ext>
            </a:extLst>
          </p:cNvPr>
          <p:cNvPicPr>
            <a:picLocks noGrp="1" noChangeAspect="1"/>
          </p:cNvPicPr>
          <p:nvPr>
            <p:ph idx="1"/>
          </p:nvPr>
        </p:nvPicPr>
        <p:blipFill>
          <a:blip r:embed="rId3"/>
          <a:stretch>
            <a:fillRect/>
          </a:stretch>
        </p:blipFill>
        <p:spPr>
          <a:xfrm>
            <a:off x="1909019" y="2739045"/>
            <a:ext cx="8644682" cy="3652377"/>
          </a:xfrm>
          <a:prstGeom prst="rect">
            <a:avLst/>
          </a:prstGeom>
        </p:spPr>
      </p:pic>
    </p:spTree>
    <p:extLst>
      <p:ext uri="{BB962C8B-B14F-4D97-AF65-F5344CB8AC3E}">
        <p14:creationId xmlns:p14="http://schemas.microsoft.com/office/powerpoint/2010/main" val="3020317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1176C-0B54-F24A-9807-E4F5AD80BD3F}"/>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Training Data: Three Modes</a:t>
            </a:r>
          </a:p>
        </p:txBody>
      </p:sp>
      <p:cxnSp>
        <p:nvCxnSpPr>
          <p:cNvPr id="17" name="Straight Connector 16">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B936B6B-46EA-6C4E-8BE5-6BD92B1BE12E}"/>
              </a:ext>
            </a:extLst>
          </p:cNvPr>
          <p:cNvSpPr txBox="1"/>
          <p:nvPr/>
        </p:nvSpPr>
        <p:spPr>
          <a:xfrm>
            <a:off x="1639480" y="986249"/>
            <a:ext cx="826445" cy="369332"/>
          </a:xfrm>
          <a:prstGeom prst="rect">
            <a:avLst/>
          </a:prstGeom>
          <a:noFill/>
        </p:spPr>
        <p:txBody>
          <a:bodyPr wrap="none" rtlCol="0">
            <a:spAutoFit/>
          </a:bodyPr>
          <a:lstStyle/>
          <a:p>
            <a:r>
              <a:rPr lang="en-US" dirty="0"/>
              <a:t>Accept</a:t>
            </a:r>
          </a:p>
        </p:txBody>
      </p:sp>
      <p:sp>
        <p:nvSpPr>
          <p:cNvPr id="10" name="TextBox 9">
            <a:extLst>
              <a:ext uri="{FF2B5EF4-FFF2-40B4-BE49-F238E27FC236}">
                <a16:creationId xmlns:a16="http://schemas.microsoft.com/office/drawing/2014/main" id="{2B8C6184-FF68-B44E-8459-D61CB3968D28}"/>
              </a:ext>
            </a:extLst>
          </p:cNvPr>
          <p:cNvSpPr txBox="1"/>
          <p:nvPr/>
        </p:nvSpPr>
        <p:spPr>
          <a:xfrm>
            <a:off x="5762256" y="986249"/>
            <a:ext cx="765722" cy="369332"/>
          </a:xfrm>
          <a:prstGeom prst="rect">
            <a:avLst/>
          </a:prstGeom>
          <a:noFill/>
        </p:spPr>
        <p:txBody>
          <a:bodyPr wrap="none" rtlCol="0">
            <a:spAutoFit/>
          </a:bodyPr>
          <a:lstStyle/>
          <a:p>
            <a:r>
              <a:rPr lang="en-US" dirty="0"/>
              <a:t>Reject</a:t>
            </a:r>
          </a:p>
        </p:txBody>
      </p:sp>
      <p:sp>
        <p:nvSpPr>
          <p:cNvPr id="11" name="TextBox 10">
            <a:extLst>
              <a:ext uri="{FF2B5EF4-FFF2-40B4-BE49-F238E27FC236}">
                <a16:creationId xmlns:a16="http://schemas.microsoft.com/office/drawing/2014/main" id="{771ABF84-E360-1449-869F-5F060B4D3DD6}"/>
              </a:ext>
            </a:extLst>
          </p:cNvPr>
          <p:cNvSpPr txBox="1"/>
          <p:nvPr/>
        </p:nvSpPr>
        <p:spPr>
          <a:xfrm>
            <a:off x="9378341" y="986249"/>
            <a:ext cx="1568378" cy="369332"/>
          </a:xfrm>
          <a:prstGeom prst="rect">
            <a:avLst/>
          </a:prstGeom>
          <a:noFill/>
        </p:spPr>
        <p:txBody>
          <a:bodyPr wrap="none" rtlCol="0">
            <a:spAutoFit/>
          </a:bodyPr>
          <a:lstStyle/>
          <a:p>
            <a:r>
              <a:rPr lang="en-US" dirty="0"/>
              <a:t>Mixed-Smooth</a:t>
            </a:r>
          </a:p>
        </p:txBody>
      </p:sp>
      <p:pic>
        <p:nvPicPr>
          <p:cNvPr id="12" name="Picture 11">
            <a:extLst>
              <a:ext uri="{FF2B5EF4-FFF2-40B4-BE49-F238E27FC236}">
                <a16:creationId xmlns:a16="http://schemas.microsoft.com/office/drawing/2014/main" id="{84402289-CBC1-6F4B-9963-596E79245ED0}"/>
              </a:ext>
            </a:extLst>
          </p:cNvPr>
          <p:cNvPicPr>
            <a:picLocks noChangeAspect="1"/>
          </p:cNvPicPr>
          <p:nvPr/>
        </p:nvPicPr>
        <p:blipFill>
          <a:blip r:embed="rId3"/>
          <a:stretch>
            <a:fillRect/>
          </a:stretch>
        </p:blipFill>
        <p:spPr>
          <a:xfrm>
            <a:off x="4186095" y="1544911"/>
            <a:ext cx="3886163" cy="1752510"/>
          </a:xfrm>
          <a:prstGeom prst="rect">
            <a:avLst/>
          </a:prstGeom>
        </p:spPr>
      </p:pic>
      <p:pic>
        <p:nvPicPr>
          <p:cNvPr id="14" name="Picture 13">
            <a:extLst>
              <a:ext uri="{FF2B5EF4-FFF2-40B4-BE49-F238E27FC236}">
                <a16:creationId xmlns:a16="http://schemas.microsoft.com/office/drawing/2014/main" id="{16B9F587-593D-9F44-99C6-188418EDEF27}"/>
              </a:ext>
            </a:extLst>
          </p:cNvPr>
          <p:cNvPicPr>
            <a:picLocks noChangeAspect="1"/>
          </p:cNvPicPr>
          <p:nvPr/>
        </p:nvPicPr>
        <p:blipFill>
          <a:blip r:embed="rId4"/>
          <a:stretch>
            <a:fillRect/>
          </a:stretch>
        </p:blipFill>
        <p:spPr>
          <a:xfrm>
            <a:off x="0" y="1544912"/>
            <a:ext cx="3901957" cy="1752510"/>
          </a:xfrm>
          <a:prstGeom prst="rect">
            <a:avLst/>
          </a:prstGeom>
        </p:spPr>
      </p:pic>
      <p:pic>
        <p:nvPicPr>
          <p:cNvPr id="16" name="Picture 15">
            <a:extLst>
              <a:ext uri="{FF2B5EF4-FFF2-40B4-BE49-F238E27FC236}">
                <a16:creationId xmlns:a16="http://schemas.microsoft.com/office/drawing/2014/main" id="{41BAFE8A-89F1-484A-80FA-83B741190460}"/>
              </a:ext>
            </a:extLst>
          </p:cNvPr>
          <p:cNvPicPr>
            <a:picLocks noChangeAspect="1"/>
          </p:cNvPicPr>
          <p:nvPr/>
        </p:nvPicPr>
        <p:blipFill>
          <a:blip r:embed="rId5"/>
          <a:stretch>
            <a:fillRect/>
          </a:stretch>
        </p:blipFill>
        <p:spPr>
          <a:xfrm>
            <a:off x="8234543" y="1582388"/>
            <a:ext cx="3857896" cy="1715034"/>
          </a:xfrm>
          <a:prstGeom prst="rect">
            <a:avLst/>
          </a:prstGeom>
        </p:spPr>
      </p:pic>
    </p:spTree>
    <p:extLst>
      <p:ext uri="{BB962C8B-B14F-4D97-AF65-F5344CB8AC3E}">
        <p14:creationId xmlns:p14="http://schemas.microsoft.com/office/powerpoint/2010/main" val="2899767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6A8F4A-478E-5A42-9E47-F4CDDCFB769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Input Groupings</a:t>
            </a:r>
          </a:p>
        </p:txBody>
      </p:sp>
      <p:pic>
        <p:nvPicPr>
          <p:cNvPr id="4" name="Content Placeholder 3">
            <a:extLst>
              <a:ext uri="{FF2B5EF4-FFF2-40B4-BE49-F238E27FC236}">
                <a16:creationId xmlns:a16="http://schemas.microsoft.com/office/drawing/2014/main" id="{C2E5EC4F-F8F1-7041-B261-5CC950A29CA7}"/>
              </a:ext>
            </a:extLst>
          </p:cNvPr>
          <p:cNvPicPr>
            <a:picLocks noGrp="1" noChangeAspect="1"/>
          </p:cNvPicPr>
          <p:nvPr>
            <p:ph idx="1"/>
          </p:nvPr>
        </p:nvPicPr>
        <p:blipFill>
          <a:blip r:embed="rId3"/>
          <a:stretch>
            <a:fillRect/>
          </a:stretch>
        </p:blipFill>
        <p:spPr>
          <a:xfrm>
            <a:off x="5153822" y="1245725"/>
            <a:ext cx="6553545" cy="4374491"/>
          </a:xfrm>
          <a:prstGeom prst="rect">
            <a:avLst/>
          </a:prstGeom>
        </p:spPr>
      </p:pic>
    </p:spTree>
    <p:extLst>
      <p:ext uri="{BB962C8B-B14F-4D97-AF65-F5344CB8AC3E}">
        <p14:creationId xmlns:p14="http://schemas.microsoft.com/office/powerpoint/2010/main" val="1743536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7E69-437A-6240-B000-42571257FDFE}"/>
              </a:ext>
            </a:extLst>
          </p:cNvPr>
          <p:cNvSpPr>
            <a:spLocks noGrp="1"/>
          </p:cNvSpPr>
          <p:nvPr>
            <p:ph type="title"/>
          </p:nvPr>
        </p:nvSpPr>
        <p:spPr/>
        <p:txBody>
          <a:bodyPr/>
          <a:lstStyle/>
          <a:p>
            <a:r>
              <a:rPr lang="en-US" dirty="0"/>
              <a:t>CNN Arch 1: “</a:t>
            </a:r>
            <a:r>
              <a:rPr lang="en-US" dirty="0" err="1"/>
              <a:t>LeNet</a:t>
            </a:r>
            <a:r>
              <a:rPr lang="en-US" dirty="0"/>
              <a:t>”</a:t>
            </a:r>
          </a:p>
        </p:txBody>
      </p:sp>
      <p:grpSp>
        <p:nvGrpSpPr>
          <p:cNvPr id="101" name="Group 100">
            <a:extLst>
              <a:ext uri="{FF2B5EF4-FFF2-40B4-BE49-F238E27FC236}">
                <a16:creationId xmlns:a16="http://schemas.microsoft.com/office/drawing/2014/main" id="{1769CB49-1F6C-D743-A38E-6F024F358164}"/>
              </a:ext>
            </a:extLst>
          </p:cNvPr>
          <p:cNvGrpSpPr/>
          <p:nvPr/>
        </p:nvGrpSpPr>
        <p:grpSpPr>
          <a:xfrm>
            <a:off x="2594746" y="1690688"/>
            <a:ext cx="7002507" cy="3793474"/>
            <a:chOff x="1257444" y="412965"/>
            <a:chExt cx="8336086" cy="4434929"/>
          </a:xfrm>
        </p:grpSpPr>
        <p:grpSp>
          <p:nvGrpSpPr>
            <p:cNvPr id="102" name="Group 101">
              <a:extLst>
                <a:ext uri="{FF2B5EF4-FFF2-40B4-BE49-F238E27FC236}">
                  <a16:creationId xmlns:a16="http://schemas.microsoft.com/office/drawing/2014/main" id="{3A6CA2F0-4B76-4E49-ABD5-74811D0F321D}"/>
                </a:ext>
              </a:extLst>
            </p:cNvPr>
            <p:cNvGrpSpPr/>
            <p:nvPr/>
          </p:nvGrpSpPr>
          <p:grpSpPr>
            <a:xfrm>
              <a:off x="3944289" y="688432"/>
              <a:ext cx="472965" cy="1891859"/>
              <a:chOff x="5126711" y="1861501"/>
              <a:chExt cx="472965" cy="1891859"/>
            </a:xfrm>
            <a:solidFill>
              <a:schemeClr val="tx1">
                <a:lumMod val="65000"/>
                <a:lumOff val="35000"/>
              </a:schemeClr>
            </a:solidFill>
          </p:grpSpPr>
          <p:sp>
            <p:nvSpPr>
              <p:cNvPr id="194" name="Rectangle 193">
                <a:extLst>
                  <a:ext uri="{FF2B5EF4-FFF2-40B4-BE49-F238E27FC236}">
                    <a16:creationId xmlns:a16="http://schemas.microsoft.com/office/drawing/2014/main" id="{5542F8C5-C76B-7F4C-9BD3-78274CDE6C3C}"/>
                  </a:ext>
                </a:extLst>
              </p:cNvPr>
              <p:cNvSpPr/>
              <p:nvPr/>
            </p:nvSpPr>
            <p:spPr>
              <a:xfrm rot="5400000">
                <a:off x="5126711"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194">
                <a:extLst>
                  <a:ext uri="{FF2B5EF4-FFF2-40B4-BE49-F238E27FC236}">
                    <a16:creationId xmlns:a16="http://schemas.microsoft.com/office/drawing/2014/main" id="{4528E80F-6D60-2F41-AA37-53669B6E6100}"/>
                  </a:ext>
                </a:extLst>
              </p:cNvPr>
              <p:cNvSpPr/>
              <p:nvPr/>
            </p:nvSpPr>
            <p:spPr>
              <a:xfrm rot="5400000">
                <a:off x="5126711"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5423D577-4809-2C44-A825-641724665686}"/>
                  </a:ext>
                </a:extLst>
              </p:cNvPr>
              <p:cNvSpPr/>
              <p:nvPr/>
            </p:nvSpPr>
            <p:spPr>
              <a:xfrm rot="5400000">
                <a:off x="5126711"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A0325270-865B-9941-AC45-A292BC488BE1}"/>
                  </a:ext>
                </a:extLst>
              </p:cNvPr>
              <p:cNvSpPr/>
              <p:nvPr/>
            </p:nvSpPr>
            <p:spPr>
              <a:xfrm rot="5400000">
                <a:off x="5126711"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a:extLst>
                <a:ext uri="{FF2B5EF4-FFF2-40B4-BE49-F238E27FC236}">
                  <a16:creationId xmlns:a16="http://schemas.microsoft.com/office/drawing/2014/main" id="{47D7D4D5-384C-7145-B5D4-42BDEED3FDAA}"/>
                </a:ext>
              </a:extLst>
            </p:cNvPr>
            <p:cNvGrpSpPr/>
            <p:nvPr/>
          </p:nvGrpSpPr>
          <p:grpSpPr>
            <a:xfrm>
              <a:off x="4180776" y="916740"/>
              <a:ext cx="472965" cy="1891859"/>
              <a:chOff x="5126711" y="1861501"/>
              <a:chExt cx="472965" cy="1891859"/>
            </a:xfrm>
          </p:grpSpPr>
          <p:sp>
            <p:nvSpPr>
              <p:cNvPr id="190" name="Rectangle 189">
                <a:extLst>
                  <a:ext uri="{FF2B5EF4-FFF2-40B4-BE49-F238E27FC236}">
                    <a16:creationId xmlns:a16="http://schemas.microsoft.com/office/drawing/2014/main" id="{A219CC02-58F5-3849-A3BA-695F14124639}"/>
                  </a:ext>
                </a:extLst>
              </p:cNvPr>
              <p:cNvSpPr/>
              <p:nvPr/>
            </p:nvSpPr>
            <p:spPr>
              <a:xfrm rot="5400000">
                <a:off x="5126711" y="1861501"/>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58CAD2CC-4FC6-AB42-A29B-95BC82D568E2}"/>
                  </a:ext>
                </a:extLst>
              </p:cNvPr>
              <p:cNvSpPr/>
              <p:nvPr/>
            </p:nvSpPr>
            <p:spPr>
              <a:xfrm rot="5400000">
                <a:off x="5126711" y="2334466"/>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ectangle 191">
                <a:extLst>
                  <a:ext uri="{FF2B5EF4-FFF2-40B4-BE49-F238E27FC236}">
                    <a16:creationId xmlns:a16="http://schemas.microsoft.com/office/drawing/2014/main" id="{9D0EA20D-0883-4C43-9770-789740D5B9E3}"/>
                  </a:ext>
                </a:extLst>
              </p:cNvPr>
              <p:cNvSpPr/>
              <p:nvPr/>
            </p:nvSpPr>
            <p:spPr>
              <a:xfrm rot="5400000">
                <a:off x="5126711" y="2807430"/>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4FCC4EFA-C17C-A647-8685-EC3902DF575B}"/>
                  </a:ext>
                </a:extLst>
              </p:cNvPr>
              <p:cNvSpPr/>
              <p:nvPr/>
            </p:nvSpPr>
            <p:spPr>
              <a:xfrm rot="5400000">
                <a:off x="5126711" y="3280395"/>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a:extLst>
                <a:ext uri="{FF2B5EF4-FFF2-40B4-BE49-F238E27FC236}">
                  <a16:creationId xmlns:a16="http://schemas.microsoft.com/office/drawing/2014/main" id="{90524C59-5DAE-7849-BE46-089CB85BB185}"/>
                </a:ext>
              </a:extLst>
            </p:cNvPr>
            <p:cNvGrpSpPr/>
            <p:nvPr/>
          </p:nvGrpSpPr>
          <p:grpSpPr>
            <a:xfrm>
              <a:off x="4417261" y="1148843"/>
              <a:ext cx="472965" cy="1891859"/>
              <a:chOff x="5126711" y="1861501"/>
              <a:chExt cx="472965" cy="1891859"/>
            </a:xfrm>
            <a:solidFill>
              <a:schemeClr val="tx1">
                <a:lumMod val="65000"/>
                <a:lumOff val="35000"/>
              </a:schemeClr>
            </a:solidFill>
          </p:grpSpPr>
          <p:sp>
            <p:nvSpPr>
              <p:cNvPr id="186" name="Rectangle 185">
                <a:extLst>
                  <a:ext uri="{FF2B5EF4-FFF2-40B4-BE49-F238E27FC236}">
                    <a16:creationId xmlns:a16="http://schemas.microsoft.com/office/drawing/2014/main" id="{ADBE66BF-C522-DF45-B030-192B270699E5}"/>
                  </a:ext>
                </a:extLst>
              </p:cNvPr>
              <p:cNvSpPr/>
              <p:nvPr/>
            </p:nvSpPr>
            <p:spPr>
              <a:xfrm rot="5400000">
                <a:off x="5126711"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9760AEF-701E-D34D-AC34-C6E374A42CB8}"/>
                  </a:ext>
                </a:extLst>
              </p:cNvPr>
              <p:cNvSpPr/>
              <p:nvPr/>
            </p:nvSpPr>
            <p:spPr>
              <a:xfrm rot="5400000">
                <a:off x="5126711"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ctangle 187">
                <a:extLst>
                  <a:ext uri="{FF2B5EF4-FFF2-40B4-BE49-F238E27FC236}">
                    <a16:creationId xmlns:a16="http://schemas.microsoft.com/office/drawing/2014/main" id="{F5475CB6-DBF7-AF4C-B205-E5D0568BE489}"/>
                  </a:ext>
                </a:extLst>
              </p:cNvPr>
              <p:cNvSpPr/>
              <p:nvPr/>
            </p:nvSpPr>
            <p:spPr>
              <a:xfrm rot="5400000">
                <a:off x="5126711"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ectangle 188">
                <a:extLst>
                  <a:ext uri="{FF2B5EF4-FFF2-40B4-BE49-F238E27FC236}">
                    <a16:creationId xmlns:a16="http://schemas.microsoft.com/office/drawing/2014/main" id="{9E348B14-B57B-0E4E-B74F-62F7485984C7}"/>
                  </a:ext>
                </a:extLst>
              </p:cNvPr>
              <p:cNvSpPr/>
              <p:nvPr/>
            </p:nvSpPr>
            <p:spPr>
              <a:xfrm rot="5400000">
                <a:off x="5126711"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EB7BB6E3-D148-4A4D-8C84-EB23BC8B1860}"/>
                </a:ext>
              </a:extLst>
            </p:cNvPr>
            <p:cNvGrpSpPr/>
            <p:nvPr/>
          </p:nvGrpSpPr>
          <p:grpSpPr>
            <a:xfrm>
              <a:off x="4653745" y="1388535"/>
              <a:ext cx="472965" cy="1891859"/>
              <a:chOff x="5126711" y="1861501"/>
              <a:chExt cx="472965" cy="1891859"/>
            </a:xfrm>
          </p:grpSpPr>
          <p:sp>
            <p:nvSpPr>
              <p:cNvPr id="182" name="Rectangle 181">
                <a:extLst>
                  <a:ext uri="{FF2B5EF4-FFF2-40B4-BE49-F238E27FC236}">
                    <a16:creationId xmlns:a16="http://schemas.microsoft.com/office/drawing/2014/main" id="{C0D83300-9700-D94A-AB71-B178E379671C}"/>
                  </a:ext>
                </a:extLst>
              </p:cNvPr>
              <p:cNvSpPr/>
              <p:nvPr/>
            </p:nvSpPr>
            <p:spPr>
              <a:xfrm rot="5400000">
                <a:off x="5126711" y="1861501"/>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a:extLst>
                  <a:ext uri="{FF2B5EF4-FFF2-40B4-BE49-F238E27FC236}">
                    <a16:creationId xmlns:a16="http://schemas.microsoft.com/office/drawing/2014/main" id="{E70B5D67-0189-3A4E-93B0-E45416C4B3A6}"/>
                  </a:ext>
                </a:extLst>
              </p:cNvPr>
              <p:cNvSpPr/>
              <p:nvPr/>
            </p:nvSpPr>
            <p:spPr>
              <a:xfrm rot="5400000">
                <a:off x="5126711" y="2334466"/>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0920B3DF-7E22-5342-8C93-D11D26E65230}"/>
                  </a:ext>
                </a:extLst>
              </p:cNvPr>
              <p:cNvSpPr/>
              <p:nvPr/>
            </p:nvSpPr>
            <p:spPr>
              <a:xfrm rot="5400000">
                <a:off x="5126711" y="2807430"/>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ectangle 184">
                <a:extLst>
                  <a:ext uri="{FF2B5EF4-FFF2-40B4-BE49-F238E27FC236}">
                    <a16:creationId xmlns:a16="http://schemas.microsoft.com/office/drawing/2014/main" id="{AD723CE0-9F34-9141-8796-B4572B5520B1}"/>
                  </a:ext>
                </a:extLst>
              </p:cNvPr>
              <p:cNvSpPr/>
              <p:nvPr/>
            </p:nvSpPr>
            <p:spPr>
              <a:xfrm rot="5400000">
                <a:off x="5126711" y="3280395"/>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105">
              <a:extLst>
                <a:ext uri="{FF2B5EF4-FFF2-40B4-BE49-F238E27FC236}">
                  <a16:creationId xmlns:a16="http://schemas.microsoft.com/office/drawing/2014/main" id="{DDF082B8-3816-6942-9C2C-D6A9AB419301}"/>
                </a:ext>
              </a:extLst>
            </p:cNvPr>
            <p:cNvGrpSpPr/>
            <p:nvPr/>
          </p:nvGrpSpPr>
          <p:grpSpPr>
            <a:xfrm>
              <a:off x="4890228" y="1625018"/>
              <a:ext cx="472965" cy="1891859"/>
              <a:chOff x="5126711" y="1861501"/>
              <a:chExt cx="472965" cy="1891859"/>
            </a:xfrm>
            <a:solidFill>
              <a:schemeClr val="tx1">
                <a:lumMod val="65000"/>
                <a:lumOff val="35000"/>
              </a:schemeClr>
            </a:solidFill>
          </p:grpSpPr>
          <p:sp>
            <p:nvSpPr>
              <p:cNvPr id="178" name="Rectangle 177">
                <a:extLst>
                  <a:ext uri="{FF2B5EF4-FFF2-40B4-BE49-F238E27FC236}">
                    <a16:creationId xmlns:a16="http://schemas.microsoft.com/office/drawing/2014/main" id="{F1E99DBF-A9E6-F94E-A07A-C32035F5ECF3}"/>
                  </a:ext>
                </a:extLst>
              </p:cNvPr>
              <p:cNvSpPr/>
              <p:nvPr/>
            </p:nvSpPr>
            <p:spPr>
              <a:xfrm rot="5400000">
                <a:off x="5126711"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ectangle 178">
                <a:extLst>
                  <a:ext uri="{FF2B5EF4-FFF2-40B4-BE49-F238E27FC236}">
                    <a16:creationId xmlns:a16="http://schemas.microsoft.com/office/drawing/2014/main" id="{3896EB47-56BB-CA42-A291-1F0D826146E8}"/>
                  </a:ext>
                </a:extLst>
              </p:cNvPr>
              <p:cNvSpPr/>
              <p:nvPr/>
            </p:nvSpPr>
            <p:spPr>
              <a:xfrm rot="5400000">
                <a:off x="5126711"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Rectangle 179">
                <a:extLst>
                  <a:ext uri="{FF2B5EF4-FFF2-40B4-BE49-F238E27FC236}">
                    <a16:creationId xmlns:a16="http://schemas.microsoft.com/office/drawing/2014/main" id="{58A089C3-0C95-9C4C-B35B-93BDFE8E74D8}"/>
                  </a:ext>
                </a:extLst>
              </p:cNvPr>
              <p:cNvSpPr/>
              <p:nvPr/>
            </p:nvSpPr>
            <p:spPr>
              <a:xfrm rot="5400000">
                <a:off x="5126711"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C4FC60E2-7A97-B94B-A27D-BAB6768B8FEC}"/>
                  </a:ext>
                </a:extLst>
              </p:cNvPr>
              <p:cNvSpPr/>
              <p:nvPr/>
            </p:nvSpPr>
            <p:spPr>
              <a:xfrm rot="5400000">
                <a:off x="5126711"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4D7914F1-3B86-4A42-B310-F52693AC347B}"/>
                </a:ext>
              </a:extLst>
            </p:cNvPr>
            <p:cNvGrpSpPr/>
            <p:nvPr/>
          </p:nvGrpSpPr>
          <p:grpSpPr>
            <a:xfrm>
              <a:off x="2382926" y="827693"/>
              <a:ext cx="472965" cy="2837789"/>
              <a:chOff x="2662910" y="1152053"/>
              <a:chExt cx="472965" cy="2837789"/>
            </a:xfrm>
            <a:solidFill>
              <a:schemeClr val="tx1">
                <a:lumMod val="65000"/>
                <a:lumOff val="35000"/>
              </a:schemeClr>
            </a:solidFill>
          </p:grpSpPr>
          <p:sp>
            <p:nvSpPr>
              <p:cNvPr id="172" name="Rectangle 171">
                <a:extLst>
                  <a:ext uri="{FF2B5EF4-FFF2-40B4-BE49-F238E27FC236}">
                    <a16:creationId xmlns:a16="http://schemas.microsoft.com/office/drawing/2014/main" id="{D0EE4076-82EA-174F-947B-4CCE6872D9A8}"/>
                  </a:ext>
                </a:extLst>
              </p:cNvPr>
              <p:cNvSpPr/>
              <p:nvPr/>
            </p:nvSpPr>
            <p:spPr>
              <a:xfrm rot="5400000">
                <a:off x="2662910" y="115205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88894D38-B927-DF47-92DE-44E9DE09F07A}"/>
                  </a:ext>
                </a:extLst>
              </p:cNvPr>
              <p:cNvSpPr/>
              <p:nvPr/>
            </p:nvSpPr>
            <p:spPr>
              <a:xfrm rot="5400000">
                <a:off x="2662910" y="1625018"/>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ectangle 173">
                <a:extLst>
                  <a:ext uri="{FF2B5EF4-FFF2-40B4-BE49-F238E27FC236}">
                    <a16:creationId xmlns:a16="http://schemas.microsoft.com/office/drawing/2014/main" id="{F8B749EE-123C-5543-93DE-19B8201227C7}"/>
                  </a:ext>
                </a:extLst>
              </p:cNvPr>
              <p:cNvSpPr/>
              <p:nvPr/>
            </p:nvSpPr>
            <p:spPr>
              <a:xfrm rot="5400000">
                <a:off x="2662910" y="209798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ectangle 174">
                <a:extLst>
                  <a:ext uri="{FF2B5EF4-FFF2-40B4-BE49-F238E27FC236}">
                    <a16:creationId xmlns:a16="http://schemas.microsoft.com/office/drawing/2014/main" id="{2F97168F-F51D-6042-A343-1E76C6303E11}"/>
                  </a:ext>
                </a:extLst>
              </p:cNvPr>
              <p:cNvSpPr/>
              <p:nvPr/>
            </p:nvSpPr>
            <p:spPr>
              <a:xfrm rot="5400000">
                <a:off x="2662910" y="257094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45118272-7129-6B42-A1A9-A378F73A2B92}"/>
                  </a:ext>
                </a:extLst>
              </p:cNvPr>
              <p:cNvSpPr/>
              <p:nvPr/>
            </p:nvSpPr>
            <p:spPr>
              <a:xfrm rot="5400000">
                <a:off x="2662910" y="3043912"/>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55C9895D-62B9-B54D-BD19-161CC849E6B7}"/>
                  </a:ext>
                </a:extLst>
              </p:cNvPr>
              <p:cNvSpPr/>
              <p:nvPr/>
            </p:nvSpPr>
            <p:spPr>
              <a:xfrm rot="5400000">
                <a:off x="2662910" y="351687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07">
              <a:extLst>
                <a:ext uri="{FF2B5EF4-FFF2-40B4-BE49-F238E27FC236}">
                  <a16:creationId xmlns:a16="http://schemas.microsoft.com/office/drawing/2014/main" id="{18CAC87D-CB15-CD4C-86A1-EBD62AFAE59F}"/>
                </a:ext>
              </a:extLst>
            </p:cNvPr>
            <p:cNvGrpSpPr/>
            <p:nvPr/>
          </p:nvGrpSpPr>
          <p:grpSpPr>
            <a:xfrm>
              <a:off x="2562478" y="976298"/>
              <a:ext cx="472965" cy="2837789"/>
              <a:chOff x="3035444" y="1388536"/>
              <a:chExt cx="472965" cy="2837789"/>
            </a:xfrm>
            <a:solidFill>
              <a:schemeClr val="bg2">
                <a:lumMod val="90000"/>
              </a:schemeClr>
            </a:solidFill>
          </p:grpSpPr>
          <p:sp>
            <p:nvSpPr>
              <p:cNvPr id="166" name="Rectangle 165">
                <a:extLst>
                  <a:ext uri="{FF2B5EF4-FFF2-40B4-BE49-F238E27FC236}">
                    <a16:creationId xmlns:a16="http://schemas.microsoft.com/office/drawing/2014/main" id="{6FCE1907-2F9E-6844-9C3B-A230EDE78C5F}"/>
                  </a:ext>
                </a:extLst>
              </p:cNvPr>
              <p:cNvSpPr/>
              <p:nvPr/>
            </p:nvSpPr>
            <p:spPr>
              <a:xfrm rot="5400000">
                <a:off x="3035444" y="138853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109B3265-9C1E-2B45-B1C8-3CDAD8507F53}"/>
                  </a:ext>
                </a:extLst>
              </p:cNvPr>
              <p:cNvSpPr/>
              <p:nvPr/>
            </p:nvSpPr>
            <p:spPr>
              <a:xfrm rot="5400000">
                <a:off x="3035444"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Rectangle 167">
                <a:extLst>
                  <a:ext uri="{FF2B5EF4-FFF2-40B4-BE49-F238E27FC236}">
                    <a16:creationId xmlns:a16="http://schemas.microsoft.com/office/drawing/2014/main" id="{5BA28FFA-FFDC-E143-A5BD-0159E3DA8DFE}"/>
                  </a:ext>
                </a:extLst>
              </p:cNvPr>
              <p:cNvSpPr/>
              <p:nvPr/>
            </p:nvSpPr>
            <p:spPr>
              <a:xfrm rot="5400000">
                <a:off x="3035444"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168">
                <a:extLst>
                  <a:ext uri="{FF2B5EF4-FFF2-40B4-BE49-F238E27FC236}">
                    <a16:creationId xmlns:a16="http://schemas.microsoft.com/office/drawing/2014/main" id="{0D37241B-F167-4844-9BC7-6A91C796F2A9}"/>
                  </a:ext>
                </a:extLst>
              </p:cNvPr>
              <p:cNvSpPr/>
              <p:nvPr/>
            </p:nvSpPr>
            <p:spPr>
              <a:xfrm rot="5400000">
                <a:off x="3035444"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C0C9A2D8-85DC-6847-9446-C2A61939F8DE}"/>
                  </a:ext>
                </a:extLst>
              </p:cNvPr>
              <p:cNvSpPr/>
              <p:nvPr/>
            </p:nvSpPr>
            <p:spPr>
              <a:xfrm rot="5400000">
                <a:off x="3035444"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3A98A88D-7EEA-544D-B5A3-83164C4B642A}"/>
                  </a:ext>
                </a:extLst>
              </p:cNvPr>
              <p:cNvSpPr/>
              <p:nvPr/>
            </p:nvSpPr>
            <p:spPr>
              <a:xfrm rot="5400000">
                <a:off x="3035444" y="375336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548AACD5-C7A4-5D4F-8CAA-266F873BB5A9}"/>
                </a:ext>
              </a:extLst>
            </p:cNvPr>
            <p:cNvGrpSpPr/>
            <p:nvPr/>
          </p:nvGrpSpPr>
          <p:grpSpPr>
            <a:xfrm>
              <a:off x="2798961" y="1212781"/>
              <a:ext cx="472965" cy="2837789"/>
              <a:chOff x="2662910" y="1152053"/>
              <a:chExt cx="472965" cy="2837789"/>
            </a:xfrm>
            <a:solidFill>
              <a:schemeClr val="tx1">
                <a:lumMod val="65000"/>
                <a:lumOff val="35000"/>
              </a:schemeClr>
            </a:solidFill>
          </p:grpSpPr>
          <p:sp>
            <p:nvSpPr>
              <p:cNvPr id="160" name="Rectangle 159">
                <a:extLst>
                  <a:ext uri="{FF2B5EF4-FFF2-40B4-BE49-F238E27FC236}">
                    <a16:creationId xmlns:a16="http://schemas.microsoft.com/office/drawing/2014/main" id="{C0A58E24-E3BE-274E-859B-3F4F5533F73F}"/>
                  </a:ext>
                </a:extLst>
              </p:cNvPr>
              <p:cNvSpPr/>
              <p:nvPr/>
            </p:nvSpPr>
            <p:spPr>
              <a:xfrm rot="5400000">
                <a:off x="2662910" y="115205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a16="http://schemas.microsoft.com/office/drawing/2014/main" id="{BEA9DB53-C1B7-EE43-98FC-DFB71E5CB29F}"/>
                  </a:ext>
                </a:extLst>
              </p:cNvPr>
              <p:cNvSpPr/>
              <p:nvPr/>
            </p:nvSpPr>
            <p:spPr>
              <a:xfrm rot="5400000">
                <a:off x="2662910" y="1625018"/>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tangle 161">
                <a:extLst>
                  <a:ext uri="{FF2B5EF4-FFF2-40B4-BE49-F238E27FC236}">
                    <a16:creationId xmlns:a16="http://schemas.microsoft.com/office/drawing/2014/main" id="{97BBA331-DB58-3048-A96F-3D167601F9C2}"/>
                  </a:ext>
                </a:extLst>
              </p:cNvPr>
              <p:cNvSpPr/>
              <p:nvPr/>
            </p:nvSpPr>
            <p:spPr>
              <a:xfrm rot="5400000">
                <a:off x="2662910" y="209798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62">
                <a:extLst>
                  <a:ext uri="{FF2B5EF4-FFF2-40B4-BE49-F238E27FC236}">
                    <a16:creationId xmlns:a16="http://schemas.microsoft.com/office/drawing/2014/main" id="{468F46D7-A654-894D-8E48-D33D79BFB6B4}"/>
                  </a:ext>
                </a:extLst>
              </p:cNvPr>
              <p:cNvSpPr/>
              <p:nvPr/>
            </p:nvSpPr>
            <p:spPr>
              <a:xfrm rot="5400000">
                <a:off x="2662910" y="257094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a16="http://schemas.microsoft.com/office/drawing/2014/main" id="{983A477B-B8FA-2344-AB16-34F99D5670C7}"/>
                  </a:ext>
                </a:extLst>
              </p:cNvPr>
              <p:cNvSpPr/>
              <p:nvPr/>
            </p:nvSpPr>
            <p:spPr>
              <a:xfrm rot="5400000">
                <a:off x="2662910" y="3043912"/>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E34F18D9-BF6C-4A4F-972C-10E816DCABBB}"/>
                  </a:ext>
                </a:extLst>
              </p:cNvPr>
              <p:cNvSpPr/>
              <p:nvPr/>
            </p:nvSpPr>
            <p:spPr>
              <a:xfrm rot="5400000">
                <a:off x="2662910" y="351687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4A382CFF-AE74-A343-985E-837975B59D9B}"/>
                </a:ext>
              </a:extLst>
            </p:cNvPr>
            <p:cNvGrpSpPr/>
            <p:nvPr/>
          </p:nvGrpSpPr>
          <p:grpSpPr>
            <a:xfrm rot="5400000">
              <a:off x="-397933" y="2570948"/>
              <a:ext cx="3783719" cy="472965"/>
              <a:chOff x="1828800" y="1639614"/>
              <a:chExt cx="3783719" cy="472965"/>
            </a:xfrm>
            <a:solidFill>
              <a:schemeClr val="bg2">
                <a:lumMod val="90000"/>
              </a:schemeClr>
            </a:solidFill>
          </p:grpSpPr>
          <p:sp>
            <p:nvSpPr>
              <p:cNvPr id="152" name="Rectangle 151">
                <a:extLst>
                  <a:ext uri="{FF2B5EF4-FFF2-40B4-BE49-F238E27FC236}">
                    <a16:creationId xmlns:a16="http://schemas.microsoft.com/office/drawing/2014/main" id="{3D814672-7FA8-9848-BEA5-46E264BEAC42}"/>
                  </a:ext>
                </a:extLst>
              </p:cNvPr>
              <p:cNvSpPr/>
              <p:nvPr/>
            </p:nvSpPr>
            <p:spPr>
              <a:xfrm>
                <a:off x="1828800"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a16="http://schemas.microsoft.com/office/drawing/2014/main" id="{B0D5BCA7-8A8C-E041-921F-068B316D40A8}"/>
                  </a:ext>
                </a:extLst>
              </p:cNvPr>
              <p:cNvSpPr/>
              <p:nvPr/>
            </p:nvSpPr>
            <p:spPr>
              <a:xfrm>
                <a:off x="2301765"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153">
                <a:extLst>
                  <a:ext uri="{FF2B5EF4-FFF2-40B4-BE49-F238E27FC236}">
                    <a16:creationId xmlns:a16="http://schemas.microsoft.com/office/drawing/2014/main" id="{2E5FD1B5-009F-F144-A4BC-935DB3BA78B6}"/>
                  </a:ext>
                </a:extLst>
              </p:cNvPr>
              <p:cNvSpPr/>
              <p:nvPr/>
            </p:nvSpPr>
            <p:spPr>
              <a:xfrm>
                <a:off x="2774730"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154">
                <a:extLst>
                  <a:ext uri="{FF2B5EF4-FFF2-40B4-BE49-F238E27FC236}">
                    <a16:creationId xmlns:a16="http://schemas.microsoft.com/office/drawing/2014/main" id="{F0986DB6-AA16-5143-8E06-7AEC819CE186}"/>
                  </a:ext>
                </a:extLst>
              </p:cNvPr>
              <p:cNvSpPr/>
              <p:nvPr/>
            </p:nvSpPr>
            <p:spPr>
              <a:xfrm>
                <a:off x="3247695"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C6097C5B-9EE4-8B40-9CC8-61507E664F93}"/>
                  </a:ext>
                </a:extLst>
              </p:cNvPr>
              <p:cNvSpPr/>
              <p:nvPr/>
            </p:nvSpPr>
            <p:spPr>
              <a:xfrm>
                <a:off x="3720659"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37533E89-7612-154B-8D75-9D26F4D45235}"/>
                  </a:ext>
                </a:extLst>
              </p:cNvPr>
              <p:cNvSpPr/>
              <p:nvPr/>
            </p:nvSpPr>
            <p:spPr>
              <a:xfrm>
                <a:off x="4193624"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57">
                <a:extLst>
                  <a:ext uri="{FF2B5EF4-FFF2-40B4-BE49-F238E27FC236}">
                    <a16:creationId xmlns:a16="http://schemas.microsoft.com/office/drawing/2014/main" id="{2BC7FEFA-3713-2C46-926C-9A2289EA8E2E}"/>
                  </a:ext>
                </a:extLst>
              </p:cNvPr>
              <p:cNvSpPr/>
              <p:nvPr/>
            </p:nvSpPr>
            <p:spPr>
              <a:xfrm>
                <a:off x="4666589"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50E7E17E-CD72-2A46-A1B2-C4278E304963}"/>
                  </a:ext>
                </a:extLst>
              </p:cNvPr>
              <p:cNvSpPr/>
              <p:nvPr/>
            </p:nvSpPr>
            <p:spPr>
              <a:xfrm>
                <a:off x="5139554"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D845C4B0-1E7D-9943-9877-CFB4C3E198FC}"/>
                </a:ext>
              </a:extLst>
            </p:cNvPr>
            <p:cNvGrpSpPr/>
            <p:nvPr/>
          </p:nvGrpSpPr>
          <p:grpSpPr>
            <a:xfrm>
              <a:off x="3035444" y="1388536"/>
              <a:ext cx="472965" cy="2837789"/>
              <a:chOff x="3035444" y="1388536"/>
              <a:chExt cx="472965" cy="2837789"/>
            </a:xfrm>
            <a:solidFill>
              <a:schemeClr val="bg2">
                <a:lumMod val="90000"/>
              </a:schemeClr>
            </a:solidFill>
          </p:grpSpPr>
          <p:sp>
            <p:nvSpPr>
              <p:cNvPr id="146" name="Rectangle 145">
                <a:extLst>
                  <a:ext uri="{FF2B5EF4-FFF2-40B4-BE49-F238E27FC236}">
                    <a16:creationId xmlns:a16="http://schemas.microsoft.com/office/drawing/2014/main" id="{3059B49E-921B-E943-AB6F-9322726C398C}"/>
                  </a:ext>
                </a:extLst>
              </p:cNvPr>
              <p:cNvSpPr/>
              <p:nvPr/>
            </p:nvSpPr>
            <p:spPr>
              <a:xfrm rot="5400000">
                <a:off x="3035444" y="138853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79F936FF-E66D-2E41-B18C-325A51372106}"/>
                  </a:ext>
                </a:extLst>
              </p:cNvPr>
              <p:cNvSpPr/>
              <p:nvPr/>
            </p:nvSpPr>
            <p:spPr>
              <a:xfrm rot="5400000">
                <a:off x="3035444"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B9277223-EAAB-DD41-A803-1D3A108C7A3E}"/>
                  </a:ext>
                </a:extLst>
              </p:cNvPr>
              <p:cNvSpPr/>
              <p:nvPr/>
            </p:nvSpPr>
            <p:spPr>
              <a:xfrm rot="5400000">
                <a:off x="3035444"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03A20712-70CC-3540-908C-7F8B47B92389}"/>
                  </a:ext>
                </a:extLst>
              </p:cNvPr>
              <p:cNvSpPr/>
              <p:nvPr/>
            </p:nvSpPr>
            <p:spPr>
              <a:xfrm rot="5400000">
                <a:off x="3035444"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a16="http://schemas.microsoft.com/office/drawing/2014/main" id="{6036B42D-3619-944D-8AAE-6AB7FAEAEBB7}"/>
                  </a:ext>
                </a:extLst>
              </p:cNvPr>
              <p:cNvSpPr/>
              <p:nvPr/>
            </p:nvSpPr>
            <p:spPr>
              <a:xfrm rot="5400000">
                <a:off x="3035444"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868084B1-7153-CE4A-9FB7-F204C1D516E3}"/>
                  </a:ext>
                </a:extLst>
              </p:cNvPr>
              <p:cNvSpPr/>
              <p:nvPr/>
            </p:nvSpPr>
            <p:spPr>
              <a:xfrm rot="5400000">
                <a:off x="3035444" y="375336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2" name="Straight Connector 111">
              <a:extLst>
                <a:ext uri="{FF2B5EF4-FFF2-40B4-BE49-F238E27FC236}">
                  <a16:creationId xmlns:a16="http://schemas.microsoft.com/office/drawing/2014/main" id="{D5D53464-3711-1143-BDDA-7C7DEBEF943D}"/>
                </a:ext>
              </a:extLst>
            </p:cNvPr>
            <p:cNvCxnSpPr>
              <a:stCxn id="159" idx="0"/>
              <a:endCxn id="151" idx="2"/>
            </p:cNvCxnSpPr>
            <p:nvPr/>
          </p:nvCxnSpPr>
          <p:spPr>
            <a:xfrm flipV="1">
              <a:off x="1730409" y="3989843"/>
              <a:ext cx="1305035" cy="47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CB7563D-ED9E-6641-ADC1-4221A6F694A0}"/>
                </a:ext>
              </a:extLst>
            </p:cNvPr>
            <p:cNvCxnSpPr>
              <a:stCxn id="158" idx="0"/>
              <a:endCxn id="151" idx="2"/>
            </p:cNvCxnSpPr>
            <p:nvPr/>
          </p:nvCxnSpPr>
          <p:spPr>
            <a:xfrm>
              <a:off x="1730409" y="3989843"/>
              <a:ext cx="13050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09926D3-9DF5-DF4F-B62C-8F026C9BDDCD}"/>
                </a:ext>
              </a:extLst>
            </p:cNvPr>
            <p:cNvCxnSpPr>
              <a:stCxn id="157" idx="0"/>
              <a:endCxn id="151" idx="2"/>
            </p:cNvCxnSpPr>
            <p:nvPr/>
          </p:nvCxnSpPr>
          <p:spPr>
            <a:xfrm>
              <a:off x="1730409" y="3516878"/>
              <a:ext cx="1305035" cy="47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093657D4-CF78-CF47-9DE1-7D5093599FFD}"/>
                </a:ext>
              </a:extLst>
            </p:cNvPr>
            <p:cNvGrpSpPr/>
            <p:nvPr/>
          </p:nvGrpSpPr>
          <p:grpSpPr>
            <a:xfrm>
              <a:off x="5126711" y="1861501"/>
              <a:ext cx="472965" cy="1891859"/>
              <a:chOff x="5126711" y="1861501"/>
              <a:chExt cx="472965" cy="1891859"/>
            </a:xfrm>
          </p:grpSpPr>
          <p:sp>
            <p:nvSpPr>
              <p:cNvPr id="142" name="Rectangle 141">
                <a:extLst>
                  <a:ext uri="{FF2B5EF4-FFF2-40B4-BE49-F238E27FC236}">
                    <a16:creationId xmlns:a16="http://schemas.microsoft.com/office/drawing/2014/main" id="{F7F4D3B4-D44D-034A-BA56-8410BED45431}"/>
                  </a:ext>
                </a:extLst>
              </p:cNvPr>
              <p:cNvSpPr/>
              <p:nvPr/>
            </p:nvSpPr>
            <p:spPr>
              <a:xfrm rot="5400000">
                <a:off x="5126711" y="1861501"/>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713F428F-457F-2249-BF87-3965830EAC06}"/>
                  </a:ext>
                </a:extLst>
              </p:cNvPr>
              <p:cNvSpPr/>
              <p:nvPr/>
            </p:nvSpPr>
            <p:spPr>
              <a:xfrm rot="5400000">
                <a:off x="5126711" y="2334466"/>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5C8417A9-81CC-3B4D-860A-9D6C1B6FEAED}"/>
                  </a:ext>
                </a:extLst>
              </p:cNvPr>
              <p:cNvSpPr/>
              <p:nvPr/>
            </p:nvSpPr>
            <p:spPr>
              <a:xfrm rot="5400000">
                <a:off x="5126711" y="2807430"/>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C39A2F8C-EA10-4C4C-BF72-D61D57F769CF}"/>
                  </a:ext>
                </a:extLst>
              </p:cNvPr>
              <p:cNvSpPr/>
              <p:nvPr/>
            </p:nvSpPr>
            <p:spPr>
              <a:xfrm rot="5400000">
                <a:off x="5126711" y="3280395"/>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6" name="Straight Connector 115">
              <a:extLst>
                <a:ext uri="{FF2B5EF4-FFF2-40B4-BE49-F238E27FC236}">
                  <a16:creationId xmlns:a16="http://schemas.microsoft.com/office/drawing/2014/main" id="{50AD28BD-CCE8-D34F-B450-7E8A5ED1CD5B}"/>
                </a:ext>
              </a:extLst>
            </p:cNvPr>
            <p:cNvCxnSpPr>
              <a:stCxn id="146" idx="0"/>
              <a:endCxn id="142" idx="2"/>
            </p:cNvCxnSpPr>
            <p:nvPr/>
          </p:nvCxnSpPr>
          <p:spPr>
            <a:xfrm>
              <a:off x="3508409" y="1625019"/>
              <a:ext cx="1618302" cy="47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772BB26-9A42-BB4E-BC3E-80447A635392}"/>
                </a:ext>
              </a:extLst>
            </p:cNvPr>
            <p:cNvCxnSpPr>
              <a:stCxn id="147" idx="0"/>
              <a:endCxn id="142" idx="2"/>
            </p:cNvCxnSpPr>
            <p:nvPr/>
          </p:nvCxnSpPr>
          <p:spPr>
            <a:xfrm>
              <a:off x="3508409" y="2097984"/>
              <a:ext cx="16183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37EAFAA-E98F-3F4E-9AA1-BC9B68AA98A3}"/>
                </a:ext>
              </a:extLst>
            </p:cNvPr>
            <p:cNvCxnSpPr>
              <a:stCxn id="148" idx="0"/>
              <a:endCxn id="142" idx="2"/>
            </p:cNvCxnSpPr>
            <p:nvPr/>
          </p:nvCxnSpPr>
          <p:spPr>
            <a:xfrm flipV="1">
              <a:off x="3508409" y="2097984"/>
              <a:ext cx="1618302" cy="47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Parallelogram 118">
              <a:extLst>
                <a:ext uri="{FF2B5EF4-FFF2-40B4-BE49-F238E27FC236}">
                  <a16:creationId xmlns:a16="http://schemas.microsoft.com/office/drawing/2014/main" id="{212BF9F6-9C55-124F-ADFF-E349D200D3C5}"/>
                </a:ext>
              </a:extLst>
            </p:cNvPr>
            <p:cNvSpPr/>
            <p:nvPr/>
          </p:nvSpPr>
          <p:spPr>
            <a:xfrm flipH="1">
              <a:off x="5949137" y="889289"/>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Parallelogram 119">
              <a:extLst>
                <a:ext uri="{FF2B5EF4-FFF2-40B4-BE49-F238E27FC236}">
                  <a16:creationId xmlns:a16="http://schemas.microsoft.com/office/drawing/2014/main" id="{70D9918F-3B03-B546-AAE0-A8EB7B4E3E3B}"/>
                </a:ext>
              </a:extLst>
            </p:cNvPr>
            <p:cNvSpPr/>
            <p:nvPr/>
          </p:nvSpPr>
          <p:spPr>
            <a:xfrm flipH="1">
              <a:off x="6142114" y="1362254"/>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Parallelogram 120">
              <a:extLst>
                <a:ext uri="{FF2B5EF4-FFF2-40B4-BE49-F238E27FC236}">
                  <a16:creationId xmlns:a16="http://schemas.microsoft.com/office/drawing/2014/main" id="{BEB9D73C-4E3D-864B-9E0C-2AD8620066EA}"/>
                </a:ext>
              </a:extLst>
            </p:cNvPr>
            <p:cNvSpPr/>
            <p:nvPr/>
          </p:nvSpPr>
          <p:spPr>
            <a:xfrm flipH="1">
              <a:off x="6326624" y="1835219"/>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Parallelogram 121">
              <a:extLst>
                <a:ext uri="{FF2B5EF4-FFF2-40B4-BE49-F238E27FC236}">
                  <a16:creationId xmlns:a16="http://schemas.microsoft.com/office/drawing/2014/main" id="{D951FEA5-FD38-A64C-8266-034D1F7B727E}"/>
                </a:ext>
              </a:extLst>
            </p:cNvPr>
            <p:cNvSpPr/>
            <p:nvPr/>
          </p:nvSpPr>
          <p:spPr>
            <a:xfrm flipH="1">
              <a:off x="6511134" y="2308184"/>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arallelogram 122">
              <a:extLst>
                <a:ext uri="{FF2B5EF4-FFF2-40B4-BE49-F238E27FC236}">
                  <a16:creationId xmlns:a16="http://schemas.microsoft.com/office/drawing/2014/main" id="{2EDC7072-1794-3B47-B1F5-03BD3403395B}"/>
                </a:ext>
              </a:extLst>
            </p:cNvPr>
            <p:cNvSpPr/>
            <p:nvPr/>
          </p:nvSpPr>
          <p:spPr>
            <a:xfrm flipH="1">
              <a:off x="6693473" y="2774434"/>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a:extLst>
                <a:ext uri="{FF2B5EF4-FFF2-40B4-BE49-F238E27FC236}">
                  <a16:creationId xmlns:a16="http://schemas.microsoft.com/office/drawing/2014/main" id="{2672FBE9-0D2A-4E46-859C-AFE4AF581779}"/>
                </a:ext>
              </a:extLst>
            </p:cNvPr>
            <p:cNvSpPr/>
            <p:nvPr/>
          </p:nvSpPr>
          <p:spPr>
            <a:xfrm flipH="1">
              <a:off x="6886450" y="3247399"/>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a:extLst>
                <a:ext uri="{FF2B5EF4-FFF2-40B4-BE49-F238E27FC236}">
                  <a16:creationId xmlns:a16="http://schemas.microsoft.com/office/drawing/2014/main" id="{C2E26E0C-1090-F74B-BC47-58819DB2DDE5}"/>
                </a:ext>
              </a:extLst>
            </p:cNvPr>
            <p:cNvSpPr/>
            <p:nvPr/>
          </p:nvSpPr>
          <p:spPr>
            <a:xfrm flipH="1">
              <a:off x="7062493" y="3720364"/>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Parallelogram 125">
              <a:extLst>
                <a:ext uri="{FF2B5EF4-FFF2-40B4-BE49-F238E27FC236}">
                  <a16:creationId xmlns:a16="http://schemas.microsoft.com/office/drawing/2014/main" id="{EB788BBF-E324-0E42-BEDC-78941A958610}"/>
                </a:ext>
              </a:extLst>
            </p:cNvPr>
            <p:cNvSpPr/>
            <p:nvPr/>
          </p:nvSpPr>
          <p:spPr>
            <a:xfrm flipH="1">
              <a:off x="7247003" y="4193329"/>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60E3D563-B520-DB4E-9436-67BF9005F751}"/>
                </a:ext>
              </a:extLst>
            </p:cNvPr>
            <p:cNvCxnSpPr>
              <a:stCxn id="145" idx="0"/>
              <a:endCxn id="126" idx="2"/>
            </p:cNvCxnSpPr>
            <p:nvPr/>
          </p:nvCxnSpPr>
          <p:spPr>
            <a:xfrm>
              <a:off x="5599676" y="3516878"/>
              <a:ext cx="1738496" cy="912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DBBC5E3-4AE5-9E4C-A797-E990AA1CA514}"/>
                </a:ext>
              </a:extLst>
            </p:cNvPr>
            <p:cNvCxnSpPr>
              <a:cxnSpLocks/>
              <a:stCxn id="194" idx="1"/>
              <a:endCxn id="141" idx="2"/>
            </p:cNvCxnSpPr>
            <p:nvPr/>
          </p:nvCxnSpPr>
          <p:spPr>
            <a:xfrm flipV="1">
              <a:off x="4180771" y="649448"/>
              <a:ext cx="1676196" cy="38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DC19983-7660-3A4A-87AB-63D900262A35}"/>
                </a:ext>
              </a:extLst>
            </p:cNvPr>
            <p:cNvSpPr txBox="1"/>
            <p:nvPr/>
          </p:nvSpPr>
          <p:spPr>
            <a:xfrm>
              <a:off x="1725315" y="4478562"/>
              <a:ext cx="1409810" cy="369332"/>
            </a:xfrm>
            <a:prstGeom prst="rect">
              <a:avLst/>
            </a:prstGeom>
            <a:noFill/>
          </p:spPr>
          <p:txBody>
            <a:bodyPr wrap="none" rtlCol="0">
              <a:spAutoFit/>
            </a:bodyPr>
            <a:lstStyle/>
            <a:p>
              <a:r>
                <a:rPr lang="en-US" dirty="0"/>
                <a:t>Convolutions</a:t>
              </a:r>
            </a:p>
          </p:txBody>
        </p:sp>
        <p:sp>
          <p:nvSpPr>
            <p:cNvPr id="130" name="TextBox 129">
              <a:extLst>
                <a:ext uri="{FF2B5EF4-FFF2-40B4-BE49-F238E27FC236}">
                  <a16:creationId xmlns:a16="http://schemas.microsoft.com/office/drawing/2014/main" id="{BD64FFA8-89D0-5C4E-8140-11FCD44DA3EA}"/>
                </a:ext>
              </a:extLst>
            </p:cNvPr>
            <p:cNvSpPr txBox="1"/>
            <p:nvPr/>
          </p:nvSpPr>
          <p:spPr>
            <a:xfrm>
              <a:off x="3612655" y="3908378"/>
              <a:ext cx="1409810" cy="369332"/>
            </a:xfrm>
            <a:prstGeom prst="rect">
              <a:avLst/>
            </a:prstGeom>
            <a:noFill/>
          </p:spPr>
          <p:txBody>
            <a:bodyPr wrap="none" rtlCol="0">
              <a:spAutoFit/>
            </a:bodyPr>
            <a:lstStyle/>
            <a:p>
              <a:r>
                <a:rPr lang="en-US" dirty="0"/>
                <a:t>Convolutions</a:t>
              </a:r>
            </a:p>
          </p:txBody>
        </p:sp>
        <p:sp>
          <p:nvSpPr>
            <p:cNvPr id="131" name="TextBox 130">
              <a:extLst>
                <a:ext uri="{FF2B5EF4-FFF2-40B4-BE49-F238E27FC236}">
                  <a16:creationId xmlns:a16="http://schemas.microsoft.com/office/drawing/2014/main" id="{BB35BE82-89D1-9445-B74E-2AB8C9449FF4}"/>
                </a:ext>
              </a:extLst>
            </p:cNvPr>
            <p:cNvSpPr txBox="1"/>
            <p:nvPr/>
          </p:nvSpPr>
          <p:spPr>
            <a:xfrm>
              <a:off x="5409532" y="4290970"/>
              <a:ext cx="1619034" cy="369332"/>
            </a:xfrm>
            <a:prstGeom prst="rect">
              <a:avLst/>
            </a:prstGeom>
            <a:noFill/>
          </p:spPr>
          <p:txBody>
            <a:bodyPr wrap="none" rtlCol="0">
              <a:spAutoFit/>
            </a:bodyPr>
            <a:lstStyle/>
            <a:p>
              <a:r>
                <a:rPr lang="en-US" dirty="0"/>
                <a:t>Full connection</a:t>
              </a:r>
            </a:p>
          </p:txBody>
        </p:sp>
        <p:sp>
          <p:nvSpPr>
            <p:cNvPr id="132" name="Parallelogram 131">
              <a:extLst>
                <a:ext uri="{FF2B5EF4-FFF2-40B4-BE49-F238E27FC236}">
                  <a16:creationId xmlns:a16="http://schemas.microsoft.com/office/drawing/2014/main" id="{BF2F6468-D043-5242-BD1D-0667F38ACA92}"/>
                </a:ext>
              </a:extLst>
            </p:cNvPr>
            <p:cNvSpPr/>
            <p:nvPr/>
          </p:nvSpPr>
          <p:spPr>
            <a:xfrm flipH="1">
              <a:off x="7989614" y="1362254"/>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Parallelogram 132">
              <a:extLst>
                <a:ext uri="{FF2B5EF4-FFF2-40B4-BE49-F238E27FC236}">
                  <a16:creationId xmlns:a16="http://schemas.microsoft.com/office/drawing/2014/main" id="{FE9BCB46-A772-634A-94DB-2A621E772C62}"/>
                </a:ext>
              </a:extLst>
            </p:cNvPr>
            <p:cNvSpPr/>
            <p:nvPr/>
          </p:nvSpPr>
          <p:spPr>
            <a:xfrm flipH="1">
              <a:off x="8174124" y="1835219"/>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Parallelogram 133">
              <a:extLst>
                <a:ext uri="{FF2B5EF4-FFF2-40B4-BE49-F238E27FC236}">
                  <a16:creationId xmlns:a16="http://schemas.microsoft.com/office/drawing/2014/main" id="{FE859ABB-8946-3742-920A-F720BD877668}"/>
                </a:ext>
              </a:extLst>
            </p:cNvPr>
            <p:cNvSpPr/>
            <p:nvPr/>
          </p:nvSpPr>
          <p:spPr>
            <a:xfrm flipH="1">
              <a:off x="8358634" y="2308184"/>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Parallelogram 134">
              <a:extLst>
                <a:ext uri="{FF2B5EF4-FFF2-40B4-BE49-F238E27FC236}">
                  <a16:creationId xmlns:a16="http://schemas.microsoft.com/office/drawing/2014/main" id="{5BCBC777-8AAF-B74A-8EFE-7F13D013EA17}"/>
                </a:ext>
              </a:extLst>
            </p:cNvPr>
            <p:cNvSpPr/>
            <p:nvPr/>
          </p:nvSpPr>
          <p:spPr>
            <a:xfrm flipH="1">
              <a:off x="8540973" y="2774434"/>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Parallelogram 135">
              <a:extLst>
                <a:ext uri="{FF2B5EF4-FFF2-40B4-BE49-F238E27FC236}">
                  <a16:creationId xmlns:a16="http://schemas.microsoft.com/office/drawing/2014/main" id="{C336EEB1-009A-1549-833C-931D34FE0790}"/>
                </a:ext>
              </a:extLst>
            </p:cNvPr>
            <p:cNvSpPr/>
            <p:nvPr/>
          </p:nvSpPr>
          <p:spPr>
            <a:xfrm flipH="1">
              <a:off x="8725483" y="3247399"/>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Parallelogram 136">
              <a:extLst>
                <a:ext uri="{FF2B5EF4-FFF2-40B4-BE49-F238E27FC236}">
                  <a16:creationId xmlns:a16="http://schemas.microsoft.com/office/drawing/2014/main" id="{0D53C3F8-925B-D448-B6E7-FEE2673F1BB9}"/>
                </a:ext>
              </a:extLst>
            </p:cNvPr>
            <p:cNvSpPr/>
            <p:nvPr/>
          </p:nvSpPr>
          <p:spPr>
            <a:xfrm flipH="1">
              <a:off x="8909993" y="3720364"/>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3CD091A7-2A1A-5C4B-8086-55D70061E89A}"/>
                </a:ext>
              </a:extLst>
            </p:cNvPr>
            <p:cNvCxnSpPr>
              <a:stCxn id="119" idx="5"/>
              <a:endCxn id="132" idx="2"/>
            </p:cNvCxnSpPr>
            <p:nvPr/>
          </p:nvCxnSpPr>
          <p:spPr>
            <a:xfrm>
              <a:off x="6501438" y="1125772"/>
              <a:ext cx="1579345" cy="47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F6B7186-7190-744A-9FF6-14D273DFE24E}"/>
                </a:ext>
              </a:extLst>
            </p:cNvPr>
            <p:cNvCxnSpPr>
              <a:stCxn id="126" idx="5"/>
              <a:endCxn id="137" idx="2"/>
            </p:cNvCxnSpPr>
            <p:nvPr/>
          </p:nvCxnSpPr>
          <p:spPr>
            <a:xfrm flipV="1">
              <a:off x="7799304" y="3956847"/>
              <a:ext cx="1201858" cy="47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7856893-D3CE-A547-BA26-EE8FA18177E6}"/>
                </a:ext>
              </a:extLst>
            </p:cNvPr>
            <p:cNvSpPr txBox="1"/>
            <p:nvPr/>
          </p:nvSpPr>
          <p:spPr>
            <a:xfrm>
              <a:off x="7974497" y="4447043"/>
              <a:ext cx="1619033" cy="369332"/>
            </a:xfrm>
            <a:prstGeom prst="rect">
              <a:avLst/>
            </a:prstGeom>
            <a:noFill/>
          </p:spPr>
          <p:txBody>
            <a:bodyPr wrap="none" rtlCol="0">
              <a:spAutoFit/>
            </a:bodyPr>
            <a:lstStyle/>
            <a:p>
              <a:r>
                <a:rPr lang="en-US" dirty="0"/>
                <a:t>Full connection</a:t>
              </a:r>
            </a:p>
          </p:txBody>
        </p:sp>
        <p:sp>
          <p:nvSpPr>
            <p:cNvPr id="141" name="Parallelogram 140">
              <a:extLst>
                <a:ext uri="{FF2B5EF4-FFF2-40B4-BE49-F238E27FC236}">
                  <a16:creationId xmlns:a16="http://schemas.microsoft.com/office/drawing/2014/main" id="{2090BA86-5F5B-354F-8A70-2EBB1B483D31}"/>
                </a:ext>
              </a:extLst>
            </p:cNvPr>
            <p:cNvSpPr/>
            <p:nvPr/>
          </p:nvSpPr>
          <p:spPr>
            <a:xfrm flipH="1">
              <a:off x="5765798" y="412965"/>
              <a:ext cx="643470" cy="472965"/>
            </a:xfrm>
            <a:prstGeom prst="parallelogram">
              <a:avLst>
                <a:gd name="adj" fmla="val 38552"/>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4491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D6AFD6-C041-6949-A3AB-1C2F6914AD3A}"/>
              </a:ext>
            </a:extLst>
          </p:cNvPr>
          <p:cNvPicPr>
            <a:picLocks noChangeAspect="1"/>
          </p:cNvPicPr>
          <p:nvPr/>
        </p:nvPicPr>
        <p:blipFill>
          <a:blip r:embed="rId3"/>
          <a:stretch>
            <a:fillRect/>
          </a:stretch>
        </p:blipFill>
        <p:spPr>
          <a:xfrm>
            <a:off x="3622877" y="2310834"/>
            <a:ext cx="4946246" cy="4389635"/>
          </a:xfrm>
          <a:prstGeom prst="rect">
            <a:avLst/>
          </a:prstGeom>
        </p:spPr>
      </p:pic>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21604-50B6-7B43-BD67-E7520480D04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Results: DAS &lt; </a:t>
            </a:r>
            <a:r>
              <a:rPr lang="en-US" sz="5400" kern="1200" dirty="0" err="1">
                <a:solidFill>
                  <a:srgbClr val="FFFFFF"/>
                </a:solidFill>
                <a:latin typeface="+mj-lt"/>
                <a:ea typeface="+mj-ea"/>
                <a:cs typeface="+mj-cs"/>
              </a:rPr>
              <a:t>LeNet</a:t>
            </a:r>
            <a:r>
              <a:rPr lang="en-US" sz="5400" kern="1200" dirty="0">
                <a:solidFill>
                  <a:srgbClr val="FFFFFF"/>
                </a:solidFill>
                <a:latin typeface="+mj-lt"/>
                <a:ea typeface="+mj-ea"/>
                <a:cs typeface="+mj-cs"/>
              </a:rPr>
              <a:t> </a:t>
            </a:r>
            <a:r>
              <a:rPr lang="en-US" sz="5400" dirty="0">
                <a:solidFill>
                  <a:srgbClr val="FFFFFF"/>
                </a:solidFill>
              </a:rPr>
              <a:t>≈ MLP</a:t>
            </a:r>
            <a:endParaRPr lang="en-US" sz="5400" kern="1200" dirty="0">
              <a:solidFill>
                <a:srgbClr val="FFFFFF"/>
              </a:solidFill>
              <a:latin typeface="+mj-lt"/>
              <a:ea typeface="+mj-ea"/>
              <a:cs typeface="+mj-cs"/>
            </a:endParaRP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936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21604-50B6-7B43-BD67-E7520480D04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Results: DAS &lt; </a:t>
            </a:r>
            <a:r>
              <a:rPr lang="en-US" sz="5400" kern="1200" dirty="0" err="1">
                <a:solidFill>
                  <a:srgbClr val="FFFFFF"/>
                </a:solidFill>
                <a:latin typeface="+mj-lt"/>
                <a:ea typeface="+mj-ea"/>
                <a:cs typeface="+mj-cs"/>
              </a:rPr>
              <a:t>LeNet</a:t>
            </a:r>
            <a:r>
              <a:rPr lang="en-US" sz="5400" kern="1200" dirty="0">
                <a:solidFill>
                  <a:srgbClr val="FFFFFF"/>
                </a:solidFill>
                <a:latin typeface="+mj-lt"/>
                <a:ea typeface="+mj-ea"/>
                <a:cs typeface="+mj-cs"/>
              </a:rPr>
              <a:t> </a:t>
            </a:r>
            <a:r>
              <a:rPr lang="en-US" sz="5400" dirty="0">
                <a:solidFill>
                  <a:srgbClr val="FFFFFF"/>
                </a:solidFill>
              </a:rPr>
              <a:t>≈ MLP</a:t>
            </a:r>
            <a:endParaRPr lang="en-US" sz="5400" kern="1200" dirty="0">
              <a:solidFill>
                <a:srgbClr val="FFFFFF"/>
              </a:solidFill>
              <a:latin typeface="+mj-lt"/>
              <a:ea typeface="+mj-ea"/>
              <a:cs typeface="+mj-cs"/>
            </a:endParaRP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1587D31-1380-954F-BBF8-5E4E0936DCB1}"/>
              </a:ext>
            </a:extLst>
          </p:cNvPr>
          <p:cNvPicPr>
            <a:picLocks noChangeAspect="1"/>
          </p:cNvPicPr>
          <p:nvPr/>
        </p:nvPicPr>
        <p:blipFill>
          <a:blip r:embed="rId3"/>
          <a:stretch>
            <a:fillRect/>
          </a:stretch>
        </p:blipFill>
        <p:spPr>
          <a:xfrm>
            <a:off x="2616948" y="2388570"/>
            <a:ext cx="6958104" cy="3850898"/>
          </a:xfrm>
          <a:prstGeom prst="rect">
            <a:avLst/>
          </a:prstGeom>
        </p:spPr>
      </p:pic>
      <p:sp>
        <p:nvSpPr>
          <p:cNvPr id="19" name="TextBox 18">
            <a:extLst>
              <a:ext uri="{FF2B5EF4-FFF2-40B4-BE49-F238E27FC236}">
                <a16:creationId xmlns:a16="http://schemas.microsoft.com/office/drawing/2014/main" id="{77CADEA4-4487-7248-92EB-E67D16151D9E}"/>
              </a:ext>
            </a:extLst>
          </p:cNvPr>
          <p:cNvSpPr txBox="1"/>
          <p:nvPr/>
        </p:nvSpPr>
        <p:spPr>
          <a:xfrm>
            <a:off x="2372256" y="6191348"/>
            <a:ext cx="7447488" cy="646331"/>
          </a:xfrm>
          <a:prstGeom prst="rect">
            <a:avLst/>
          </a:prstGeom>
          <a:noFill/>
        </p:spPr>
        <p:txBody>
          <a:bodyPr wrap="none" rtlCol="0">
            <a:spAutoFit/>
          </a:bodyPr>
          <a:lstStyle/>
          <a:p>
            <a:r>
              <a:rPr lang="en-US" dirty="0"/>
              <a:t>For a phantom target, DAS has a CNR of 4.24, MLP 5.57, and </a:t>
            </a:r>
            <a:r>
              <a:rPr lang="en-US" dirty="0" err="1"/>
              <a:t>LeNet</a:t>
            </a:r>
            <a:r>
              <a:rPr lang="en-US" dirty="0"/>
              <a:t> 5.46 </a:t>
            </a:r>
            <a:r>
              <a:rPr lang="en-US" dirty="0" err="1"/>
              <a:t>dB.</a:t>
            </a:r>
            <a:endParaRPr lang="en-US" dirty="0"/>
          </a:p>
          <a:p>
            <a:endParaRPr lang="en-US" dirty="0"/>
          </a:p>
        </p:txBody>
      </p:sp>
    </p:spTree>
    <p:extLst>
      <p:ext uri="{BB962C8B-B14F-4D97-AF65-F5344CB8AC3E}">
        <p14:creationId xmlns:p14="http://schemas.microsoft.com/office/powerpoint/2010/main" val="2513629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21604-50B6-7B43-BD67-E7520480D04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In Vivo </a:t>
            </a:r>
            <a:r>
              <a:rPr lang="en-US" sz="5400" kern="1200" dirty="0">
                <a:solidFill>
                  <a:srgbClr val="FFFFFF"/>
                </a:solidFill>
                <a:latin typeface="+mj-lt"/>
                <a:ea typeface="+mj-ea"/>
                <a:cs typeface="+mj-cs"/>
              </a:rPr>
              <a:t>Results: DAS &lt; </a:t>
            </a:r>
            <a:r>
              <a:rPr lang="en-US" sz="5400" kern="1200" dirty="0" err="1">
                <a:solidFill>
                  <a:srgbClr val="FFFFFF"/>
                </a:solidFill>
                <a:latin typeface="+mj-lt"/>
                <a:ea typeface="+mj-ea"/>
                <a:cs typeface="+mj-cs"/>
              </a:rPr>
              <a:t>LeNet</a:t>
            </a:r>
            <a:r>
              <a:rPr lang="en-US" sz="5400" kern="1200" dirty="0">
                <a:solidFill>
                  <a:srgbClr val="FFFFFF"/>
                </a:solidFill>
                <a:latin typeface="+mj-lt"/>
                <a:ea typeface="+mj-ea"/>
                <a:cs typeface="+mj-cs"/>
              </a:rPr>
              <a:t> </a:t>
            </a:r>
            <a:r>
              <a:rPr lang="en-US" sz="5400" dirty="0">
                <a:solidFill>
                  <a:srgbClr val="FFFFFF"/>
                </a:solidFill>
              </a:rPr>
              <a:t>≈ MLP</a:t>
            </a:r>
            <a:endParaRPr lang="en-US" sz="5400" kern="1200" dirty="0">
              <a:solidFill>
                <a:srgbClr val="FFFFFF"/>
              </a:solidFill>
              <a:latin typeface="+mj-lt"/>
              <a:ea typeface="+mj-ea"/>
              <a:cs typeface="+mj-cs"/>
            </a:endParaRP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7CADEA4-4487-7248-92EB-E67D16151D9E}"/>
              </a:ext>
            </a:extLst>
          </p:cNvPr>
          <p:cNvSpPr txBox="1"/>
          <p:nvPr/>
        </p:nvSpPr>
        <p:spPr>
          <a:xfrm>
            <a:off x="2021615" y="6144788"/>
            <a:ext cx="7363170" cy="646331"/>
          </a:xfrm>
          <a:prstGeom prst="rect">
            <a:avLst/>
          </a:prstGeom>
          <a:noFill/>
        </p:spPr>
        <p:txBody>
          <a:bodyPr wrap="none" rtlCol="0">
            <a:spAutoFit/>
          </a:bodyPr>
          <a:lstStyle/>
          <a:p>
            <a:r>
              <a:rPr lang="en-US" dirty="0"/>
              <a:t>For an in vivo target DAS has a CNR of -14.98, MLP 0.80, and </a:t>
            </a:r>
            <a:r>
              <a:rPr lang="en-US" dirty="0" err="1"/>
              <a:t>LeNet</a:t>
            </a:r>
            <a:r>
              <a:rPr lang="en-US" dirty="0"/>
              <a:t> -2.84 </a:t>
            </a:r>
            <a:r>
              <a:rPr lang="en-US" dirty="0" err="1"/>
              <a:t>dB.</a:t>
            </a:r>
            <a:endParaRPr lang="en-US" dirty="0"/>
          </a:p>
          <a:p>
            <a:endParaRPr lang="en-US" dirty="0"/>
          </a:p>
        </p:txBody>
      </p:sp>
      <p:pic>
        <p:nvPicPr>
          <p:cNvPr id="3" name="Picture 2">
            <a:extLst>
              <a:ext uri="{FF2B5EF4-FFF2-40B4-BE49-F238E27FC236}">
                <a16:creationId xmlns:a16="http://schemas.microsoft.com/office/drawing/2014/main" id="{81BE338A-282B-9248-9465-C574D45258F2}"/>
              </a:ext>
            </a:extLst>
          </p:cNvPr>
          <p:cNvPicPr>
            <a:picLocks noChangeAspect="1"/>
          </p:cNvPicPr>
          <p:nvPr/>
        </p:nvPicPr>
        <p:blipFill>
          <a:blip r:embed="rId3"/>
          <a:stretch>
            <a:fillRect/>
          </a:stretch>
        </p:blipFill>
        <p:spPr>
          <a:xfrm>
            <a:off x="2616200" y="2310834"/>
            <a:ext cx="6959600" cy="3670300"/>
          </a:xfrm>
          <a:prstGeom prst="rect">
            <a:avLst/>
          </a:prstGeom>
        </p:spPr>
      </p:pic>
    </p:spTree>
    <p:extLst>
      <p:ext uri="{BB962C8B-B14F-4D97-AF65-F5344CB8AC3E}">
        <p14:creationId xmlns:p14="http://schemas.microsoft.com/office/powerpoint/2010/main" val="3313842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38555-5626-C641-A64B-2DBD3D17AA91}"/>
              </a:ext>
            </a:extLst>
          </p:cNvPr>
          <p:cNvSpPr>
            <a:spLocks noGrp="1"/>
          </p:cNvSpPr>
          <p:nvPr>
            <p:ph type="title"/>
          </p:nvPr>
        </p:nvSpPr>
        <p:spPr/>
        <p:txBody>
          <a:bodyPr/>
          <a:lstStyle/>
          <a:p>
            <a:r>
              <a:rPr lang="en-US" dirty="0"/>
              <a:t>Ultrasound Basic Principles: 1. Transducer</a:t>
            </a:r>
          </a:p>
        </p:txBody>
      </p:sp>
      <p:pic>
        <p:nvPicPr>
          <p:cNvPr id="12" name="Online Media 11" descr="piezo.mp4">
            <a:hlinkClick r:id="" action="ppaction://media"/>
            <a:extLst>
              <a:ext uri="{FF2B5EF4-FFF2-40B4-BE49-F238E27FC236}">
                <a16:creationId xmlns:a16="http://schemas.microsoft.com/office/drawing/2014/main" id="{B886E9C1-14B9-7146-BFCE-D45C86C1662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Tree>
    <p:extLst>
      <p:ext uri="{BB962C8B-B14F-4D97-AF65-F5344CB8AC3E}">
        <p14:creationId xmlns:p14="http://schemas.microsoft.com/office/powerpoint/2010/main" val="209646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CEE81-179E-0A44-B6AF-BE50CF6EDBA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Input-Output Analysis: Training, Accept Case</a:t>
            </a:r>
          </a:p>
        </p:txBody>
      </p:sp>
      <p:pic>
        <p:nvPicPr>
          <p:cNvPr id="4" name="Picture 3">
            <a:extLst>
              <a:ext uri="{FF2B5EF4-FFF2-40B4-BE49-F238E27FC236}">
                <a16:creationId xmlns:a16="http://schemas.microsoft.com/office/drawing/2014/main" id="{5E238F5F-67A0-7646-BA97-90AC44FF1F04}"/>
              </a:ext>
            </a:extLst>
          </p:cNvPr>
          <p:cNvPicPr>
            <a:picLocks noChangeAspect="1"/>
          </p:cNvPicPr>
          <p:nvPr/>
        </p:nvPicPr>
        <p:blipFill>
          <a:blip r:embed="rId2"/>
          <a:stretch>
            <a:fillRect/>
          </a:stretch>
        </p:blipFill>
        <p:spPr>
          <a:xfrm>
            <a:off x="8676039" y="3289480"/>
            <a:ext cx="2773011" cy="2808288"/>
          </a:xfrm>
          <a:prstGeom prst="rect">
            <a:avLst/>
          </a:prstGeom>
        </p:spPr>
      </p:pic>
      <p:pic>
        <p:nvPicPr>
          <p:cNvPr id="16" name="Picture 15">
            <a:extLst>
              <a:ext uri="{FF2B5EF4-FFF2-40B4-BE49-F238E27FC236}">
                <a16:creationId xmlns:a16="http://schemas.microsoft.com/office/drawing/2014/main" id="{1F8514C7-23B7-9F47-90B2-B8A46613A1E3}"/>
              </a:ext>
            </a:extLst>
          </p:cNvPr>
          <p:cNvPicPr>
            <a:picLocks noChangeAspect="1"/>
          </p:cNvPicPr>
          <p:nvPr/>
        </p:nvPicPr>
        <p:blipFill>
          <a:blip r:embed="rId3"/>
          <a:stretch>
            <a:fillRect/>
          </a:stretch>
        </p:blipFill>
        <p:spPr>
          <a:xfrm>
            <a:off x="5372100" y="390360"/>
            <a:ext cx="6076950" cy="2729378"/>
          </a:xfrm>
          <a:prstGeom prst="rect">
            <a:avLst/>
          </a:prstGeom>
        </p:spPr>
      </p:pic>
      <p:pic>
        <p:nvPicPr>
          <p:cNvPr id="5" name="Picture 4">
            <a:extLst>
              <a:ext uri="{FF2B5EF4-FFF2-40B4-BE49-F238E27FC236}">
                <a16:creationId xmlns:a16="http://schemas.microsoft.com/office/drawing/2014/main" id="{E1B96868-7340-D840-8D5B-26CEAF3FF782}"/>
              </a:ext>
            </a:extLst>
          </p:cNvPr>
          <p:cNvPicPr>
            <a:picLocks noChangeAspect="1"/>
          </p:cNvPicPr>
          <p:nvPr/>
        </p:nvPicPr>
        <p:blipFill>
          <a:blip r:embed="rId4"/>
          <a:stretch>
            <a:fillRect/>
          </a:stretch>
        </p:blipFill>
        <p:spPr>
          <a:xfrm>
            <a:off x="5372100" y="3224213"/>
            <a:ext cx="6076950" cy="2770717"/>
          </a:xfrm>
          <a:prstGeom prst="rect">
            <a:avLst/>
          </a:prstGeom>
        </p:spPr>
      </p:pic>
    </p:spTree>
    <p:extLst>
      <p:ext uri="{BB962C8B-B14F-4D97-AF65-F5344CB8AC3E}">
        <p14:creationId xmlns:p14="http://schemas.microsoft.com/office/powerpoint/2010/main" val="84052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CEE81-179E-0A44-B6AF-BE50CF6EDBA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Input-Output Analysis: Training, Reject Case</a:t>
            </a:r>
          </a:p>
        </p:txBody>
      </p:sp>
      <p:pic>
        <p:nvPicPr>
          <p:cNvPr id="5" name="Picture 4">
            <a:extLst>
              <a:ext uri="{FF2B5EF4-FFF2-40B4-BE49-F238E27FC236}">
                <a16:creationId xmlns:a16="http://schemas.microsoft.com/office/drawing/2014/main" id="{AFC94374-9E45-2145-9861-4EF8DBBE619D}"/>
              </a:ext>
            </a:extLst>
          </p:cNvPr>
          <p:cNvPicPr>
            <a:picLocks noChangeAspect="1"/>
          </p:cNvPicPr>
          <p:nvPr/>
        </p:nvPicPr>
        <p:blipFill>
          <a:blip r:embed="rId3"/>
          <a:stretch>
            <a:fillRect/>
          </a:stretch>
        </p:blipFill>
        <p:spPr>
          <a:xfrm>
            <a:off x="5372100" y="390359"/>
            <a:ext cx="6076950" cy="2776389"/>
          </a:xfrm>
          <a:prstGeom prst="rect">
            <a:avLst/>
          </a:prstGeom>
        </p:spPr>
      </p:pic>
      <p:pic>
        <p:nvPicPr>
          <p:cNvPr id="6" name="Picture 5">
            <a:extLst>
              <a:ext uri="{FF2B5EF4-FFF2-40B4-BE49-F238E27FC236}">
                <a16:creationId xmlns:a16="http://schemas.microsoft.com/office/drawing/2014/main" id="{D2B38EF7-EB19-EA4A-9066-D5056C8F2A70}"/>
              </a:ext>
            </a:extLst>
          </p:cNvPr>
          <p:cNvPicPr>
            <a:picLocks noChangeAspect="1"/>
          </p:cNvPicPr>
          <p:nvPr/>
        </p:nvPicPr>
        <p:blipFill>
          <a:blip r:embed="rId4"/>
          <a:stretch>
            <a:fillRect/>
          </a:stretch>
        </p:blipFill>
        <p:spPr>
          <a:xfrm>
            <a:off x="5372100" y="3377865"/>
            <a:ext cx="6208149" cy="2776389"/>
          </a:xfrm>
          <a:prstGeom prst="rect">
            <a:avLst/>
          </a:prstGeom>
        </p:spPr>
      </p:pic>
    </p:spTree>
    <p:extLst>
      <p:ext uri="{BB962C8B-B14F-4D97-AF65-F5344CB8AC3E}">
        <p14:creationId xmlns:p14="http://schemas.microsoft.com/office/powerpoint/2010/main" val="2876502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CEE81-179E-0A44-B6AF-BE50CF6EDBA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Input-Output Analysis: Training, Mixed Case</a:t>
            </a:r>
          </a:p>
        </p:txBody>
      </p:sp>
      <p:pic>
        <p:nvPicPr>
          <p:cNvPr id="6" name="Picture 5">
            <a:extLst>
              <a:ext uri="{FF2B5EF4-FFF2-40B4-BE49-F238E27FC236}">
                <a16:creationId xmlns:a16="http://schemas.microsoft.com/office/drawing/2014/main" id="{C897AF39-A0D6-6346-A3F1-43A578653FC8}"/>
              </a:ext>
            </a:extLst>
          </p:cNvPr>
          <p:cNvPicPr>
            <a:picLocks noChangeAspect="1"/>
          </p:cNvPicPr>
          <p:nvPr/>
        </p:nvPicPr>
        <p:blipFill>
          <a:blip r:embed="rId3"/>
          <a:stretch>
            <a:fillRect/>
          </a:stretch>
        </p:blipFill>
        <p:spPr>
          <a:xfrm>
            <a:off x="5335524" y="3224213"/>
            <a:ext cx="6208149" cy="2834935"/>
          </a:xfrm>
          <a:prstGeom prst="rect">
            <a:avLst/>
          </a:prstGeom>
        </p:spPr>
      </p:pic>
      <p:pic>
        <p:nvPicPr>
          <p:cNvPr id="12" name="Picture 11">
            <a:extLst>
              <a:ext uri="{FF2B5EF4-FFF2-40B4-BE49-F238E27FC236}">
                <a16:creationId xmlns:a16="http://schemas.microsoft.com/office/drawing/2014/main" id="{522492F4-2C62-404E-BAF4-571C000A98E2}"/>
              </a:ext>
            </a:extLst>
          </p:cNvPr>
          <p:cNvPicPr>
            <a:picLocks noChangeAspect="1"/>
          </p:cNvPicPr>
          <p:nvPr/>
        </p:nvPicPr>
        <p:blipFill>
          <a:blip r:embed="rId4"/>
          <a:stretch>
            <a:fillRect/>
          </a:stretch>
        </p:blipFill>
        <p:spPr>
          <a:xfrm>
            <a:off x="5335524" y="506435"/>
            <a:ext cx="6113526" cy="2717778"/>
          </a:xfrm>
          <a:prstGeom prst="rect">
            <a:avLst/>
          </a:prstGeom>
        </p:spPr>
      </p:pic>
    </p:spTree>
    <p:extLst>
      <p:ext uri="{BB962C8B-B14F-4D97-AF65-F5344CB8AC3E}">
        <p14:creationId xmlns:p14="http://schemas.microsoft.com/office/powerpoint/2010/main" val="2521011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CEE81-179E-0A44-B6AF-BE50CF6EDBAE}"/>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600" dirty="0">
                <a:solidFill>
                  <a:srgbClr val="FFFFFF"/>
                </a:solidFill>
              </a:rPr>
              <a:t>Input-Output Analysis: Test, Mixed Case</a:t>
            </a:r>
          </a:p>
        </p:txBody>
      </p:sp>
      <p:pic>
        <p:nvPicPr>
          <p:cNvPr id="5" name="Picture 4">
            <a:extLst>
              <a:ext uri="{FF2B5EF4-FFF2-40B4-BE49-F238E27FC236}">
                <a16:creationId xmlns:a16="http://schemas.microsoft.com/office/drawing/2014/main" id="{A71B3668-BB2F-1546-87E2-0C1B0DBBD61A}"/>
              </a:ext>
            </a:extLst>
          </p:cNvPr>
          <p:cNvPicPr>
            <a:picLocks noChangeAspect="1"/>
          </p:cNvPicPr>
          <p:nvPr/>
        </p:nvPicPr>
        <p:blipFill>
          <a:blip r:embed="rId3"/>
          <a:stretch>
            <a:fillRect/>
          </a:stretch>
        </p:blipFill>
        <p:spPr>
          <a:xfrm>
            <a:off x="8548048" y="307729"/>
            <a:ext cx="2868304" cy="3997637"/>
          </a:xfrm>
          <a:prstGeom prst="rect">
            <a:avLst/>
          </a:prstGeom>
        </p:spPr>
      </p:pic>
      <p:cxnSp>
        <p:nvCxnSpPr>
          <p:cNvPr id="42" name="Straight Connector 41">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B9B7920-0CC2-5C43-810B-C4612877942F}"/>
              </a:ext>
            </a:extLst>
          </p:cNvPr>
          <p:cNvPicPr>
            <a:picLocks noChangeAspect="1"/>
          </p:cNvPicPr>
          <p:nvPr/>
        </p:nvPicPr>
        <p:blipFill>
          <a:blip r:embed="rId4"/>
          <a:stretch>
            <a:fillRect/>
          </a:stretch>
        </p:blipFill>
        <p:spPr>
          <a:xfrm>
            <a:off x="4564140" y="307729"/>
            <a:ext cx="2778357" cy="3997637"/>
          </a:xfrm>
          <a:prstGeom prst="rect">
            <a:avLst/>
          </a:prstGeom>
        </p:spPr>
      </p:pic>
      <p:cxnSp>
        <p:nvCxnSpPr>
          <p:cNvPr id="44" name="Straight Connector 43">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B5A83A-C922-CF46-9B3D-15A79B27FAE9}"/>
              </a:ext>
            </a:extLst>
          </p:cNvPr>
          <p:cNvPicPr>
            <a:picLocks noChangeAspect="1"/>
          </p:cNvPicPr>
          <p:nvPr/>
        </p:nvPicPr>
        <p:blipFill>
          <a:blip r:embed="rId5"/>
          <a:stretch>
            <a:fillRect/>
          </a:stretch>
        </p:blipFill>
        <p:spPr>
          <a:xfrm>
            <a:off x="433906" y="307730"/>
            <a:ext cx="2998227" cy="3997637"/>
          </a:xfrm>
          <a:prstGeom prst="rect">
            <a:avLst/>
          </a:prstGeom>
        </p:spPr>
      </p:pic>
    </p:spTree>
    <p:extLst>
      <p:ext uri="{BB962C8B-B14F-4D97-AF65-F5344CB8AC3E}">
        <p14:creationId xmlns:p14="http://schemas.microsoft.com/office/powerpoint/2010/main" val="1354323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A26-39E0-A34F-8D6A-81C1B24F8C9D}"/>
              </a:ext>
            </a:extLst>
          </p:cNvPr>
          <p:cNvSpPr>
            <a:spLocks noGrp="1"/>
          </p:cNvSpPr>
          <p:nvPr>
            <p:ph type="title"/>
          </p:nvPr>
        </p:nvSpPr>
        <p:spPr/>
        <p:txBody>
          <a:bodyPr/>
          <a:lstStyle/>
          <a:p>
            <a:r>
              <a:rPr lang="en-US" dirty="0"/>
              <a:t>Challenges 1: Train/Test Domain Mismatch</a:t>
            </a:r>
          </a:p>
        </p:txBody>
      </p:sp>
      <p:sp>
        <p:nvSpPr>
          <p:cNvPr id="3" name="Content Placeholder 2">
            <a:extLst>
              <a:ext uri="{FF2B5EF4-FFF2-40B4-BE49-F238E27FC236}">
                <a16:creationId xmlns:a16="http://schemas.microsoft.com/office/drawing/2014/main" id="{AB143309-F648-684B-A7BE-EE474F314FE4}"/>
              </a:ext>
            </a:extLst>
          </p:cNvPr>
          <p:cNvSpPr>
            <a:spLocks noGrp="1"/>
          </p:cNvSpPr>
          <p:nvPr>
            <p:ph idx="1"/>
          </p:nvPr>
        </p:nvSpPr>
        <p:spPr/>
        <p:txBody>
          <a:bodyPr/>
          <a:lstStyle/>
          <a:p>
            <a:r>
              <a:rPr lang="en-US" dirty="0"/>
              <a:t>Train (train/validation for ML loss) is from simulation.</a:t>
            </a:r>
          </a:p>
          <a:p>
            <a:r>
              <a:rPr lang="en-US" dirty="0"/>
              <a:t>Test (phantom and in vivo) are from physical scans.</a:t>
            </a:r>
          </a:p>
        </p:txBody>
      </p:sp>
    </p:spTree>
    <p:extLst>
      <p:ext uri="{BB962C8B-B14F-4D97-AF65-F5344CB8AC3E}">
        <p14:creationId xmlns:p14="http://schemas.microsoft.com/office/powerpoint/2010/main" val="1721722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74BD2-5FE9-2443-93B7-DE26931D1779}"/>
              </a:ext>
            </a:extLst>
          </p:cNvPr>
          <p:cNvSpPr>
            <a:spLocks noGrp="1"/>
          </p:cNvSpPr>
          <p:nvPr>
            <p:ph type="title"/>
          </p:nvPr>
        </p:nvSpPr>
        <p:spPr/>
        <p:txBody>
          <a:bodyPr/>
          <a:lstStyle/>
          <a:p>
            <a:r>
              <a:rPr lang="en-US" dirty="0"/>
              <a:t>Challenges 2: Learning Objective Mismatch</a:t>
            </a:r>
          </a:p>
        </p:txBody>
      </p:sp>
      <p:sp>
        <p:nvSpPr>
          <p:cNvPr id="3" name="Content Placeholder 2">
            <a:extLst>
              <a:ext uri="{FF2B5EF4-FFF2-40B4-BE49-F238E27FC236}">
                <a16:creationId xmlns:a16="http://schemas.microsoft.com/office/drawing/2014/main" id="{5B0FA9C4-E944-804E-9A6A-2A1B0FCA1089}"/>
              </a:ext>
            </a:extLst>
          </p:cNvPr>
          <p:cNvSpPr>
            <a:spLocks noGrp="1"/>
          </p:cNvSpPr>
          <p:nvPr>
            <p:ph idx="1"/>
          </p:nvPr>
        </p:nvSpPr>
        <p:spPr/>
        <p:txBody>
          <a:bodyPr/>
          <a:lstStyle/>
          <a:p>
            <a:r>
              <a:rPr lang="en-US" dirty="0"/>
              <a:t>Frequency-domain simulation training and validation loss are not used for model selection. Not </a:t>
            </a:r>
            <a:r>
              <a:rPr lang="en-US" dirty="0" err="1"/>
              <a:t>beamformable</a:t>
            </a:r>
            <a:r>
              <a:rPr lang="en-US" dirty="0"/>
              <a:t>.</a:t>
            </a:r>
          </a:p>
          <a:p>
            <a:r>
              <a:rPr lang="en-US" dirty="0"/>
              <a:t>Beamformed test data (image domain, CNR) are used for model selection.</a:t>
            </a:r>
          </a:p>
        </p:txBody>
      </p:sp>
    </p:spTree>
    <p:extLst>
      <p:ext uri="{BB962C8B-B14F-4D97-AF65-F5344CB8AC3E}">
        <p14:creationId xmlns:p14="http://schemas.microsoft.com/office/powerpoint/2010/main" val="214557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F4B0DC-C7A9-3E4E-A7B0-D95736E1C53B}"/>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CNR vs. Number of Weights. LeNet More Robust?</a:t>
            </a:r>
          </a:p>
        </p:txBody>
      </p:sp>
      <p:pic>
        <p:nvPicPr>
          <p:cNvPr id="4" name="Content Placeholder 3">
            <a:extLst>
              <a:ext uri="{FF2B5EF4-FFF2-40B4-BE49-F238E27FC236}">
                <a16:creationId xmlns:a16="http://schemas.microsoft.com/office/drawing/2014/main" id="{791DEFBD-8760-8546-B634-C09929C4139B}"/>
              </a:ext>
            </a:extLst>
          </p:cNvPr>
          <p:cNvPicPr>
            <a:picLocks noGrp="1" noChangeAspect="1"/>
          </p:cNvPicPr>
          <p:nvPr>
            <p:ph idx="1"/>
          </p:nvPr>
        </p:nvPicPr>
        <p:blipFill>
          <a:blip r:embed="rId3"/>
          <a:stretch>
            <a:fillRect/>
          </a:stretch>
        </p:blipFill>
        <p:spPr>
          <a:xfrm>
            <a:off x="5153822" y="1122846"/>
            <a:ext cx="6553545" cy="4620249"/>
          </a:xfrm>
          <a:prstGeom prst="rect">
            <a:avLst/>
          </a:prstGeom>
        </p:spPr>
      </p:pic>
    </p:spTree>
    <p:extLst>
      <p:ext uri="{BB962C8B-B14F-4D97-AF65-F5344CB8AC3E}">
        <p14:creationId xmlns:p14="http://schemas.microsoft.com/office/powerpoint/2010/main" val="2655042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CC705-ACA8-1F44-BAD5-E2231A70B0B1}"/>
              </a:ext>
            </a:extLst>
          </p:cNvPr>
          <p:cNvSpPr>
            <a:spLocks noGrp="1"/>
          </p:cNvSpPr>
          <p:nvPr>
            <p:ph type="title"/>
          </p:nvPr>
        </p:nvSpPr>
        <p:spPr>
          <a:xfrm>
            <a:off x="838200" y="365125"/>
            <a:ext cx="10515600" cy="1325563"/>
          </a:xfrm>
        </p:spPr>
        <p:txBody>
          <a:bodyPr/>
          <a:lstStyle/>
          <a:p>
            <a:r>
              <a:rPr lang="en-US" dirty="0"/>
              <a:t>CNN Arch 2: Fully-Convolutional Networks (FCN-4)</a:t>
            </a:r>
          </a:p>
        </p:txBody>
      </p:sp>
      <p:grpSp>
        <p:nvGrpSpPr>
          <p:cNvPr id="78" name="Group 77">
            <a:extLst>
              <a:ext uri="{FF2B5EF4-FFF2-40B4-BE49-F238E27FC236}">
                <a16:creationId xmlns:a16="http://schemas.microsoft.com/office/drawing/2014/main" id="{A6770EC3-5005-BF48-B9A4-96F7DC6E3A4F}"/>
              </a:ext>
            </a:extLst>
          </p:cNvPr>
          <p:cNvGrpSpPr/>
          <p:nvPr/>
        </p:nvGrpSpPr>
        <p:grpSpPr>
          <a:xfrm>
            <a:off x="4851759" y="1926312"/>
            <a:ext cx="397302" cy="1618226"/>
            <a:chOff x="5126711" y="1861501"/>
            <a:chExt cx="472965" cy="1891859"/>
          </a:xfrm>
          <a:solidFill>
            <a:schemeClr val="tx1">
              <a:lumMod val="65000"/>
              <a:lumOff val="35000"/>
            </a:schemeClr>
          </a:solidFill>
        </p:grpSpPr>
        <p:sp>
          <p:nvSpPr>
            <p:cNvPr id="170" name="Rectangle 169">
              <a:extLst>
                <a:ext uri="{FF2B5EF4-FFF2-40B4-BE49-F238E27FC236}">
                  <a16:creationId xmlns:a16="http://schemas.microsoft.com/office/drawing/2014/main" id="{578D260C-A8D0-AF4F-8355-654D66CF6F86}"/>
                </a:ext>
              </a:extLst>
            </p:cNvPr>
            <p:cNvSpPr/>
            <p:nvPr/>
          </p:nvSpPr>
          <p:spPr>
            <a:xfrm rot="5400000">
              <a:off x="5126711"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A351E324-7E36-FC46-A6CD-B7E27C41F764}"/>
                </a:ext>
              </a:extLst>
            </p:cNvPr>
            <p:cNvSpPr/>
            <p:nvPr/>
          </p:nvSpPr>
          <p:spPr>
            <a:xfrm rot="5400000">
              <a:off x="5126711"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71">
              <a:extLst>
                <a:ext uri="{FF2B5EF4-FFF2-40B4-BE49-F238E27FC236}">
                  <a16:creationId xmlns:a16="http://schemas.microsoft.com/office/drawing/2014/main" id="{550D2B03-057E-A340-A5FF-9D5CB4F0210C}"/>
                </a:ext>
              </a:extLst>
            </p:cNvPr>
            <p:cNvSpPr/>
            <p:nvPr/>
          </p:nvSpPr>
          <p:spPr>
            <a:xfrm rot="5400000">
              <a:off x="5126711"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71096728-0772-ED45-BFFC-9637EA496EB5}"/>
                </a:ext>
              </a:extLst>
            </p:cNvPr>
            <p:cNvSpPr/>
            <p:nvPr/>
          </p:nvSpPr>
          <p:spPr>
            <a:xfrm rot="5400000">
              <a:off x="5126711"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9" name="Group 78">
            <a:extLst>
              <a:ext uri="{FF2B5EF4-FFF2-40B4-BE49-F238E27FC236}">
                <a16:creationId xmlns:a16="http://schemas.microsoft.com/office/drawing/2014/main" id="{A0D06592-EB2A-CE46-9B0A-2215DC5A5A52}"/>
              </a:ext>
            </a:extLst>
          </p:cNvPr>
          <p:cNvGrpSpPr/>
          <p:nvPr/>
        </p:nvGrpSpPr>
        <p:grpSpPr>
          <a:xfrm>
            <a:off x="5050413" y="2121598"/>
            <a:ext cx="397302" cy="1618226"/>
            <a:chOff x="5126711" y="1861501"/>
            <a:chExt cx="472965" cy="1891859"/>
          </a:xfrm>
        </p:grpSpPr>
        <p:sp>
          <p:nvSpPr>
            <p:cNvPr id="166" name="Rectangle 165">
              <a:extLst>
                <a:ext uri="{FF2B5EF4-FFF2-40B4-BE49-F238E27FC236}">
                  <a16:creationId xmlns:a16="http://schemas.microsoft.com/office/drawing/2014/main" id="{24A67E83-D492-CF4A-B3AB-10AF1FE77115}"/>
                </a:ext>
              </a:extLst>
            </p:cNvPr>
            <p:cNvSpPr/>
            <p:nvPr/>
          </p:nvSpPr>
          <p:spPr>
            <a:xfrm rot="5400000">
              <a:off x="5126711" y="1861501"/>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0435DB9C-B973-CA4C-903B-B789873C13EE}"/>
                </a:ext>
              </a:extLst>
            </p:cNvPr>
            <p:cNvSpPr/>
            <p:nvPr/>
          </p:nvSpPr>
          <p:spPr>
            <a:xfrm rot="5400000">
              <a:off x="5126711" y="2334466"/>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Rectangle 167">
              <a:extLst>
                <a:ext uri="{FF2B5EF4-FFF2-40B4-BE49-F238E27FC236}">
                  <a16:creationId xmlns:a16="http://schemas.microsoft.com/office/drawing/2014/main" id="{B073E686-DF49-0F44-A8E7-D25BA8E6FED1}"/>
                </a:ext>
              </a:extLst>
            </p:cNvPr>
            <p:cNvSpPr/>
            <p:nvPr/>
          </p:nvSpPr>
          <p:spPr>
            <a:xfrm rot="5400000">
              <a:off x="5126711" y="2807430"/>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168">
              <a:extLst>
                <a:ext uri="{FF2B5EF4-FFF2-40B4-BE49-F238E27FC236}">
                  <a16:creationId xmlns:a16="http://schemas.microsoft.com/office/drawing/2014/main" id="{590618A5-ED9F-6946-BADE-E256044595A8}"/>
                </a:ext>
              </a:extLst>
            </p:cNvPr>
            <p:cNvSpPr/>
            <p:nvPr/>
          </p:nvSpPr>
          <p:spPr>
            <a:xfrm rot="5400000">
              <a:off x="5126711" y="3280395"/>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ABA2421A-78CF-0E49-A874-BD66ED0E9994}"/>
              </a:ext>
            </a:extLst>
          </p:cNvPr>
          <p:cNvGrpSpPr/>
          <p:nvPr/>
        </p:nvGrpSpPr>
        <p:grpSpPr>
          <a:xfrm>
            <a:off x="5249066" y="2320131"/>
            <a:ext cx="397302" cy="1618226"/>
            <a:chOff x="5126711" y="1861501"/>
            <a:chExt cx="472965" cy="1891859"/>
          </a:xfrm>
          <a:solidFill>
            <a:schemeClr val="tx1">
              <a:lumMod val="65000"/>
              <a:lumOff val="35000"/>
            </a:schemeClr>
          </a:solidFill>
        </p:grpSpPr>
        <p:sp>
          <p:nvSpPr>
            <p:cNvPr id="162" name="Rectangle 161">
              <a:extLst>
                <a:ext uri="{FF2B5EF4-FFF2-40B4-BE49-F238E27FC236}">
                  <a16:creationId xmlns:a16="http://schemas.microsoft.com/office/drawing/2014/main" id="{46E4CA5B-DC0E-AF45-AC63-5CFA69526C81}"/>
                </a:ext>
              </a:extLst>
            </p:cNvPr>
            <p:cNvSpPr/>
            <p:nvPr/>
          </p:nvSpPr>
          <p:spPr>
            <a:xfrm rot="5400000">
              <a:off x="5126711"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62">
              <a:extLst>
                <a:ext uri="{FF2B5EF4-FFF2-40B4-BE49-F238E27FC236}">
                  <a16:creationId xmlns:a16="http://schemas.microsoft.com/office/drawing/2014/main" id="{55F3A814-2C5D-1B4F-A84C-B9810D164307}"/>
                </a:ext>
              </a:extLst>
            </p:cNvPr>
            <p:cNvSpPr/>
            <p:nvPr/>
          </p:nvSpPr>
          <p:spPr>
            <a:xfrm rot="5400000">
              <a:off x="5126711"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a16="http://schemas.microsoft.com/office/drawing/2014/main" id="{95425CF5-7E3C-8044-B44D-C1F24A01EF9A}"/>
                </a:ext>
              </a:extLst>
            </p:cNvPr>
            <p:cNvSpPr/>
            <p:nvPr/>
          </p:nvSpPr>
          <p:spPr>
            <a:xfrm rot="5400000">
              <a:off x="5126711"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5F97DF69-0BCF-D84A-91EB-BFC8452FD889}"/>
                </a:ext>
              </a:extLst>
            </p:cNvPr>
            <p:cNvSpPr/>
            <p:nvPr/>
          </p:nvSpPr>
          <p:spPr>
            <a:xfrm rot="5400000">
              <a:off x="5126711"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26F597BD-E895-9C4A-879A-3C5B51DA7D47}"/>
              </a:ext>
            </a:extLst>
          </p:cNvPr>
          <p:cNvGrpSpPr/>
          <p:nvPr/>
        </p:nvGrpSpPr>
        <p:grpSpPr>
          <a:xfrm>
            <a:off x="5447718" y="2525154"/>
            <a:ext cx="397302" cy="1618226"/>
            <a:chOff x="5126711" y="1861501"/>
            <a:chExt cx="472965" cy="1891859"/>
          </a:xfrm>
        </p:grpSpPr>
        <p:sp>
          <p:nvSpPr>
            <p:cNvPr id="158" name="Rectangle 157">
              <a:extLst>
                <a:ext uri="{FF2B5EF4-FFF2-40B4-BE49-F238E27FC236}">
                  <a16:creationId xmlns:a16="http://schemas.microsoft.com/office/drawing/2014/main" id="{FD1DB69E-C5AB-A146-93F8-B041ED900A6A}"/>
                </a:ext>
              </a:extLst>
            </p:cNvPr>
            <p:cNvSpPr/>
            <p:nvPr/>
          </p:nvSpPr>
          <p:spPr>
            <a:xfrm rot="5400000">
              <a:off x="5126711" y="1861501"/>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26E08DE1-96A5-1843-B305-8EDADAB94514}"/>
                </a:ext>
              </a:extLst>
            </p:cNvPr>
            <p:cNvSpPr/>
            <p:nvPr/>
          </p:nvSpPr>
          <p:spPr>
            <a:xfrm rot="5400000">
              <a:off x="5126711" y="2334466"/>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a16="http://schemas.microsoft.com/office/drawing/2014/main" id="{F42AD714-54ED-C546-8B89-1A2F58E62A91}"/>
                </a:ext>
              </a:extLst>
            </p:cNvPr>
            <p:cNvSpPr/>
            <p:nvPr/>
          </p:nvSpPr>
          <p:spPr>
            <a:xfrm rot="5400000">
              <a:off x="5126711" y="2807430"/>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a16="http://schemas.microsoft.com/office/drawing/2014/main" id="{E6B1E05B-8281-974B-B0D1-9CEAE0B2B8B6}"/>
                </a:ext>
              </a:extLst>
            </p:cNvPr>
            <p:cNvSpPr/>
            <p:nvPr/>
          </p:nvSpPr>
          <p:spPr>
            <a:xfrm rot="5400000">
              <a:off x="5126711" y="3280395"/>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0AEDDA98-7F72-AC46-915B-24D2CA4FC98D}"/>
              </a:ext>
            </a:extLst>
          </p:cNvPr>
          <p:cNvGrpSpPr/>
          <p:nvPr/>
        </p:nvGrpSpPr>
        <p:grpSpPr>
          <a:xfrm>
            <a:off x="5646369" y="2727433"/>
            <a:ext cx="397302" cy="1618226"/>
            <a:chOff x="5126711" y="1861501"/>
            <a:chExt cx="472965" cy="1891859"/>
          </a:xfrm>
          <a:solidFill>
            <a:schemeClr val="tx1">
              <a:lumMod val="65000"/>
              <a:lumOff val="35000"/>
            </a:schemeClr>
          </a:solidFill>
        </p:grpSpPr>
        <p:sp>
          <p:nvSpPr>
            <p:cNvPr id="154" name="Rectangle 153">
              <a:extLst>
                <a:ext uri="{FF2B5EF4-FFF2-40B4-BE49-F238E27FC236}">
                  <a16:creationId xmlns:a16="http://schemas.microsoft.com/office/drawing/2014/main" id="{A440EFBF-82C9-5C41-8C9B-8E55C6991FC4}"/>
                </a:ext>
              </a:extLst>
            </p:cNvPr>
            <p:cNvSpPr/>
            <p:nvPr/>
          </p:nvSpPr>
          <p:spPr>
            <a:xfrm rot="5400000">
              <a:off x="5126711"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154">
              <a:extLst>
                <a:ext uri="{FF2B5EF4-FFF2-40B4-BE49-F238E27FC236}">
                  <a16:creationId xmlns:a16="http://schemas.microsoft.com/office/drawing/2014/main" id="{F884E9E2-6977-B843-B54B-1ED31CD2F963}"/>
                </a:ext>
              </a:extLst>
            </p:cNvPr>
            <p:cNvSpPr/>
            <p:nvPr/>
          </p:nvSpPr>
          <p:spPr>
            <a:xfrm rot="5400000">
              <a:off x="5126711"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6BED2BF9-878B-7442-A4B4-2C9DD761A5CB}"/>
                </a:ext>
              </a:extLst>
            </p:cNvPr>
            <p:cNvSpPr/>
            <p:nvPr/>
          </p:nvSpPr>
          <p:spPr>
            <a:xfrm rot="5400000">
              <a:off x="5126711"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C01ACD35-F512-E543-A41E-FE7E5D9CCF72}"/>
                </a:ext>
              </a:extLst>
            </p:cNvPr>
            <p:cNvSpPr/>
            <p:nvPr/>
          </p:nvSpPr>
          <p:spPr>
            <a:xfrm rot="5400000">
              <a:off x="5126711"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a:extLst>
              <a:ext uri="{FF2B5EF4-FFF2-40B4-BE49-F238E27FC236}">
                <a16:creationId xmlns:a16="http://schemas.microsoft.com/office/drawing/2014/main" id="{F1A8434C-361D-364A-A9E3-AA918880290C}"/>
              </a:ext>
            </a:extLst>
          </p:cNvPr>
          <p:cNvGrpSpPr/>
          <p:nvPr/>
        </p:nvGrpSpPr>
        <p:grpSpPr>
          <a:xfrm>
            <a:off x="3540177" y="2045431"/>
            <a:ext cx="397302" cy="2427340"/>
            <a:chOff x="2662910" y="1152053"/>
            <a:chExt cx="472965" cy="2837789"/>
          </a:xfrm>
          <a:solidFill>
            <a:schemeClr val="tx1">
              <a:lumMod val="65000"/>
              <a:lumOff val="35000"/>
            </a:schemeClr>
          </a:solidFill>
        </p:grpSpPr>
        <p:sp>
          <p:nvSpPr>
            <p:cNvPr id="148" name="Rectangle 147">
              <a:extLst>
                <a:ext uri="{FF2B5EF4-FFF2-40B4-BE49-F238E27FC236}">
                  <a16:creationId xmlns:a16="http://schemas.microsoft.com/office/drawing/2014/main" id="{AD8EBEC9-2775-4A4B-8A29-BEDA521B4149}"/>
                </a:ext>
              </a:extLst>
            </p:cNvPr>
            <p:cNvSpPr/>
            <p:nvPr/>
          </p:nvSpPr>
          <p:spPr>
            <a:xfrm rot="5400000">
              <a:off x="2662910" y="115205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78727F06-31A7-AA4B-96C1-8BB5C0FA9F08}"/>
                </a:ext>
              </a:extLst>
            </p:cNvPr>
            <p:cNvSpPr/>
            <p:nvPr/>
          </p:nvSpPr>
          <p:spPr>
            <a:xfrm rot="5400000">
              <a:off x="2662910" y="1625018"/>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a16="http://schemas.microsoft.com/office/drawing/2014/main" id="{FB58905A-8FF7-1D42-BBC9-329164E22A93}"/>
                </a:ext>
              </a:extLst>
            </p:cNvPr>
            <p:cNvSpPr/>
            <p:nvPr/>
          </p:nvSpPr>
          <p:spPr>
            <a:xfrm rot="5400000">
              <a:off x="2662910" y="209798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403A3A5C-F9F3-9545-9B19-3BC6471FEFE4}"/>
                </a:ext>
              </a:extLst>
            </p:cNvPr>
            <p:cNvSpPr/>
            <p:nvPr/>
          </p:nvSpPr>
          <p:spPr>
            <a:xfrm rot="5400000">
              <a:off x="2662910" y="257094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a16="http://schemas.microsoft.com/office/drawing/2014/main" id="{171D98C1-77FB-7E4F-9CA4-C7FE4CAEF446}"/>
                </a:ext>
              </a:extLst>
            </p:cNvPr>
            <p:cNvSpPr/>
            <p:nvPr/>
          </p:nvSpPr>
          <p:spPr>
            <a:xfrm rot="5400000">
              <a:off x="2662910" y="3043912"/>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a16="http://schemas.microsoft.com/office/drawing/2014/main" id="{7C1D585F-7DBA-3146-B107-CA4594A559B6}"/>
                </a:ext>
              </a:extLst>
            </p:cNvPr>
            <p:cNvSpPr/>
            <p:nvPr/>
          </p:nvSpPr>
          <p:spPr>
            <a:xfrm rot="5400000">
              <a:off x="2662910" y="351687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a:extLst>
              <a:ext uri="{FF2B5EF4-FFF2-40B4-BE49-F238E27FC236}">
                <a16:creationId xmlns:a16="http://schemas.microsoft.com/office/drawing/2014/main" id="{D05BEB07-2291-634A-B84A-E426B178F152}"/>
              </a:ext>
            </a:extLst>
          </p:cNvPr>
          <p:cNvGrpSpPr/>
          <p:nvPr/>
        </p:nvGrpSpPr>
        <p:grpSpPr>
          <a:xfrm>
            <a:off x="3691005" y="2172542"/>
            <a:ext cx="397302" cy="2427340"/>
            <a:chOff x="3035444" y="1388536"/>
            <a:chExt cx="472965" cy="2837789"/>
          </a:xfrm>
          <a:solidFill>
            <a:schemeClr val="bg2">
              <a:lumMod val="90000"/>
            </a:schemeClr>
          </a:solidFill>
        </p:grpSpPr>
        <p:sp>
          <p:nvSpPr>
            <p:cNvPr id="142" name="Rectangle 141">
              <a:extLst>
                <a:ext uri="{FF2B5EF4-FFF2-40B4-BE49-F238E27FC236}">
                  <a16:creationId xmlns:a16="http://schemas.microsoft.com/office/drawing/2014/main" id="{21B3FCEF-F34C-494D-97B3-471CF2E0762C}"/>
                </a:ext>
              </a:extLst>
            </p:cNvPr>
            <p:cNvSpPr/>
            <p:nvPr/>
          </p:nvSpPr>
          <p:spPr>
            <a:xfrm rot="5400000">
              <a:off x="3035444" y="138853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73752620-A2B2-BE42-A85E-E4101F7AF49D}"/>
                </a:ext>
              </a:extLst>
            </p:cNvPr>
            <p:cNvSpPr/>
            <p:nvPr/>
          </p:nvSpPr>
          <p:spPr>
            <a:xfrm rot="5400000">
              <a:off x="3035444"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E62220CE-08A9-8444-B32C-C8AA454247F0}"/>
                </a:ext>
              </a:extLst>
            </p:cNvPr>
            <p:cNvSpPr/>
            <p:nvPr/>
          </p:nvSpPr>
          <p:spPr>
            <a:xfrm rot="5400000">
              <a:off x="3035444"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A4C8F4E1-EF79-D54D-970B-A28F10DD5DD3}"/>
                </a:ext>
              </a:extLst>
            </p:cNvPr>
            <p:cNvSpPr/>
            <p:nvPr/>
          </p:nvSpPr>
          <p:spPr>
            <a:xfrm rot="5400000">
              <a:off x="3035444"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E4259062-A6B1-DD43-942E-FBAE91678CC2}"/>
                </a:ext>
              </a:extLst>
            </p:cNvPr>
            <p:cNvSpPr/>
            <p:nvPr/>
          </p:nvSpPr>
          <p:spPr>
            <a:xfrm rot="5400000">
              <a:off x="3035444"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4AB890AE-E56E-014F-886F-085011A016E1}"/>
                </a:ext>
              </a:extLst>
            </p:cNvPr>
            <p:cNvSpPr/>
            <p:nvPr/>
          </p:nvSpPr>
          <p:spPr>
            <a:xfrm rot="5400000">
              <a:off x="3035444" y="375336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1ABB5AA9-1891-1444-94F5-90C97958C448}"/>
              </a:ext>
            </a:extLst>
          </p:cNvPr>
          <p:cNvGrpSpPr/>
          <p:nvPr/>
        </p:nvGrpSpPr>
        <p:grpSpPr>
          <a:xfrm>
            <a:off x="3889656" y="2374821"/>
            <a:ext cx="397302" cy="2427340"/>
            <a:chOff x="2662910" y="1152053"/>
            <a:chExt cx="472965" cy="2837789"/>
          </a:xfrm>
          <a:solidFill>
            <a:schemeClr val="tx1">
              <a:lumMod val="65000"/>
              <a:lumOff val="35000"/>
            </a:schemeClr>
          </a:solidFill>
        </p:grpSpPr>
        <p:sp>
          <p:nvSpPr>
            <p:cNvPr id="136" name="Rectangle 135">
              <a:extLst>
                <a:ext uri="{FF2B5EF4-FFF2-40B4-BE49-F238E27FC236}">
                  <a16:creationId xmlns:a16="http://schemas.microsoft.com/office/drawing/2014/main" id="{8ED161B7-DFC8-174F-8D09-786785EAB343}"/>
                </a:ext>
              </a:extLst>
            </p:cNvPr>
            <p:cNvSpPr/>
            <p:nvPr/>
          </p:nvSpPr>
          <p:spPr>
            <a:xfrm rot="5400000">
              <a:off x="2662910" y="115205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3EA25184-D7A8-E24E-8D13-77EC174C2A57}"/>
                </a:ext>
              </a:extLst>
            </p:cNvPr>
            <p:cNvSpPr/>
            <p:nvPr/>
          </p:nvSpPr>
          <p:spPr>
            <a:xfrm rot="5400000">
              <a:off x="2662910" y="1625018"/>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DE21339C-EDC9-E14E-9C35-8258AD876308}"/>
                </a:ext>
              </a:extLst>
            </p:cNvPr>
            <p:cNvSpPr/>
            <p:nvPr/>
          </p:nvSpPr>
          <p:spPr>
            <a:xfrm rot="5400000">
              <a:off x="2662910" y="209798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7A37231B-ACA1-394A-8980-C6CA888792E9}"/>
                </a:ext>
              </a:extLst>
            </p:cNvPr>
            <p:cNvSpPr/>
            <p:nvPr/>
          </p:nvSpPr>
          <p:spPr>
            <a:xfrm rot="5400000">
              <a:off x="2662910" y="257094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id="{2C42595E-7085-8146-A07E-12BEAB572D7B}"/>
                </a:ext>
              </a:extLst>
            </p:cNvPr>
            <p:cNvSpPr/>
            <p:nvPr/>
          </p:nvSpPr>
          <p:spPr>
            <a:xfrm rot="5400000">
              <a:off x="2662910" y="3043912"/>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F10B2BF8-4F70-6948-B4A1-884F9A032BBC}"/>
                </a:ext>
              </a:extLst>
            </p:cNvPr>
            <p:cNvSpPr/>
            <p:nvPr/>
          </p:nvSpPr>
          <p:spPr>
            <a:xfrm rot="5400000">
              <a:off x="2662910" y="351687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2C723A4-BAEF-C146-A80A-2CDFC537B517}"/>
              </a:ext>
            </a:extLst>
          </p:cNvPr>
          <p:cNvGrpSpPr/>
          <p:nvPr/>
        </p:nvGrpSpPr>
        <p:grpSpPr>
          <a:xfrm rot="5400000">
            <a:off x="1175170" y="3540174"/>
            <a:ext cx="3236453" cy="397302"/>
            <a:chOff x="1828800" y="1639614"/>
            <a:chExt cx="3783719" cy="472965"/>
          </a:xfrm>
          <a:solidFill>
            <a:schemeClr val="bg2">
              <a:lumMod val="90000"/>
            </a:schemeClr>
          </a:solidFill>
        </p:grpSpPr>
        <p:sp>
          <p:nvSpPr>
            <p:cNvPr id="128" name="Rectangle 127">
              <a:extLst>
                <a:ext uri="{FF2B5EF4-FFF2-40B4-BE49-F238E27FC236}">
                  <a16:creationId xmlns:a16="http://schemas.microsoft.com/office/drawing/2014/main" id="{869AD05E-CBDF-B649-9937-7401BA3EDEA5}"/>
                </a:ext>
              </a:extLst>
            </p:cNvPr>
            <p:cNvSpPr/>
            <p:nvPr/>
          </p:nvSpPr>
          <p:spPr>
            <a:xfrm>
              <a:off x="1828800"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019A7342-163F-6842-A5E1-29892E26DA87}"/>
                </a:ext>
              </a:extLst>
            </p:cNvPr>
            <p:cNvSpPr/>
            <p:nvPr/>
          </p:nvSpPr>
          <p:spPr>
            <a:xfrm>
              <a:off x="2301765"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17DDDC7-2C65-CF49-95CF-3ADA2DC34E8E}"/>
                </a:ext>
              </a:extLst>
            </p:cNvPr>
            <p:cNvSpPr/>
            <p:nvPr/>
          </p:nvSpPr>
          <p:spPr>
            <a:xfrm>
              <a:off x="2774730"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727E2D6C-8947-2442-ACFB-AE12A53D1E32}"/>
                </a:ext>
              </a:extLst>
            </p:cNvPr>
            <p:cNvSpPr/>
            <p:nvPr/>
          </p:nvSpPr>
          <p:spPr>
            <a:xfrm>
              <a:off x="3247695"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A560C19D-39A1-E84E-B02E-7BE6CC883AD7}"/>
                </a:ext>
              </a:extLst>
            </p:cNvPr>
            <p:cNvSpPr/>
            <p:nvPr/>
          </p:nvSpPr>
          <p:spPr>
            <a:xfrm>
              <a:off x="3720659"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EE1AF791-7074-AC40-8EAF-5E2AF3FE184B}"/>
                </a:ext>
              </a:extLst>
            </p:cNvPr>
            <p:cNvSpPr/>
            <p:nvPr/>
          </p:nvSpPr>
          <p:spPr>
            <a:xfrm>
              <a:off x="4193624"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0AC336CA-25B8-2D41-8698-F62FF09F5AA7}"/>
                </a:ext>
              </a:extLst>
            </p:cNvPr>
            <p:cNvSpPr/>
            <p:nvPr/>
          </p:nvSpPr>
          <p:spPr>
            <a:xfrm>
              <a:off x="4666589"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8010DC8B-AA16-DE44-9923-11659A521BAA}"/>
                </a:ext>
              </a:extLst>
            </p:cNvPr>
            <p:cNvSpPr/>
            <p:nvPr/>
          </p:nvSpPr>
          <p:spPr>
            <a:xfrm>
              <a:off x="5139554"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94121A79-B054-5040-97DA-F4B760663964}"/>
              </a:ext>
            </a:extLst>
          </p:cNvPr>
          <p:cNvGrpSpPr/>
          <p:nvPr/>
        </p:nvGrpSpPr>
        <p:grpSpPr>
          <a:xfrm>
            <a:off x="4088308" y="2525155"/>
            <a:ext cx="397302" cy="2427340"/>
            <a:chOff x="3035444" y="1388536"/>
            <a:chExt cx="472965" cy="2837789"/>
          </a:xfrm>
          <a:solidFill>
            <a:schemeClr val="bg2">
              <a:lumMod val="90000"/>
            </a:schemeClr>
          </a:solidFill>
        </p:grpSpPr>
        <p:sp>
          <p:nvSpPr>
            <p:cNvPr id="122" name="Rectangle 121">
              <a:extLst>
                <a:ext uri="{FF2B5EF4-FFF2-40B4-BE49-F238E27FC236}">
                  <a16:creationId xmlns:a16="http://schemas.microsoft.com/office/drawing/2014/main" id="{DB8F36F5-DBC7-7047-801E-DF95112AB970}"/>
                </a:ext>
              </a:extLst>
            </p:cNvPr>
            <p:cNvSpPr/>
            <p:nvPr/>
          </p:nvSpPr>
          <p:spPr>
            <a:xfrm rot="5400000">
              <a:off x="3035444" y="138853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20040DA2-ED8C-D94D-8C40-817BF2F95BB3}"/>
                </a:ext>
              </a:extLst>
            </p:cNvPr>
            <p:cNvSpPr/>
            <p:nvPr/>
          </p:nvSpPr>
          <p:spPr>
            <a:xfrm rot="5400000">
              <a:off x="3035444"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567DE972-200A-D748-84F2-A30B07799BEF}"/>
                </a:ext>
              </a:extLst>
            </p:cNvPr>
            <p:cNvSpPr/>
            <p:nvPr/>
          </p:nvSpPr>
          <p:spPr>
            <a:xfrm rot="5400000">
              <a:off x="3035444"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2F066A4C-088D-024C-AAC8-46792C28EF4A}"/>
                </a:ext>
              </a:extLst>
            </p:cNvPr>
            <p:cNvSpPr/>
            <p:nvPr/>
          </p:nvSpPr>
          <p:spPr>
            <a:xfrm rot="5400000">
              <a:off x="3035444"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B67EB12C-B54A-CE48-831F-6098E5B3010C}"/>
                </a:ext>
              </a:extLst>
            </p:cNvPr>
            <p:cNvSpPr/>
            <p:nvPr/>
          </p:nvSpPr>
          <p:spPr>
            <a:xfrm rot="5400000">
              <a:off x="3035444"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53B9A623-5D86-6649-A433-AD4B042588CA}"/>
                </a:ext>
              </a:extLst>
            </p:cNvPr>
            <p:cNvSpPr/>
            <p:nvPr/>
          </p:nvSpPr>
          <p:spPr>
            <a:xfrm rot="5400000">
              <a:off x="3035444" y="375336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8" name="Straight Connector 87">
            <a:extLst>
              <a:ext uri="{FF2B5EF4-FFF2-40B4-BE49-F238E27FC236}">
                <a16:creationId xmlns:a16="http://schemas.microsoft.com/office/drawing/2014/main" id="{BA29CC4F-1A08-5349-A527-6A5A96E8BB7C}"/>
              </a:ext>
            </a:extLst>
          </p:cNvPr>
          <p:cNvCxnSpPr>
            <a:stCxn id="135" idx="0"/>
            <a:endCxn id="127" idx="2"/>
          </p:cNvCxnSpPr>
          <p:nvPr/>
        </p:nvCxnSpPr>
        <p:spPr>
          <a:xfrm flipV="1">
            <a:off x="2992048" y="4750217"/>
            <a:ext cx="1096260" cy="4045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A02D576-DD1D-CC48-9720-0FA742908857}"/>
              </a:ext>
            </a:extLst>
          </p:cNvPr>
          <p:cNvCxnSpPr>
            <a:stCxn id="134" idx="0"/>
            <a:endCxn id="127" idx="2"/>
          </p:cNvCxnSpPr>
          <p:nvPr/>
        </p:nvCxnSpPr>
        <p:spPr>
          <a:xfrm>
            <a:off x="2992048" y="4750217"/>
            <a:ext cx="10962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E21ED7-31FC-B849-9ABB-87386DDD92F1}"/>
              </a:ext>
            </a:extLst>
          </p:cNvPr>
          <p:cNvCxnSpPr>
            <a:stCxn id="133" idx="0"/>
            <a:endCxn id="127" idx="2"/>
          </p:cNvCxnSpPr>
          <p:nvPr/>
        </p:nvCxnSpPr>
        <p:spPr>
          <a:xfrm>
            <a:off x="2992048" y="4345660"/>
            <a:ext cx="1096260" cy="4045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28D00D1C-C154-3A4E-A92C-C6F0FDFCA01A}"/>
              </a:ext>
            </a:extLst>
          </p:cNvPr>
          <p:cNvGrpSpPr/>
          <p:nvPr/>
        </p:nvGrpSpPr>
        <p:grpSpPr>
          <a:xfrm>
            <a:off x="5845021" y="2929712"/>
            <a:ext cx="397302" cy="1618226"/>
            <a:chOff x="5126711" y="1861501"/>
            <a:chExt cx="472965" cy="1891859"/>
          </a:xfrm>
        </p:grpSpPr>
        <p:sp>
          <p:nvSpPr>
            <p:cNvPr id="118" name="Rectangle 117">
              <a:extLst>
                <a:ext uri="{FF2B5EF4-FFF2-40B4-BE49-F238E27FC236}">
                  <a16:creationId xmlns:a16="http://schemas.microsoft.com/office/drawing/2014/main" id="{B2279A2C-763C-A24E-80A8-C4A54D0A2A4C}"/>
                </a:ext>
              </a:extLst>
            </p:cNvPr>
            <p:cNvSpPr/>
            <p:nvPr/>
          </p:nvSpPr>
          <p:spPr>
            <a:xfrm rot="5400000">
              <a:off x="5126711" y="1861501"/>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B685D71-8C21-E148-A4AF-FFC3C440CDE2}"/>
                </a:ext>
              </a:extLst>
            </p:cNvPr>
            <p:cNvSpPr/>
            <p:nvPr/>
          </p:nvSpPr>
          <p:spPr>
            <a:xfrm rot="5400000">
              <a:off x="5126711" y="2334466"/>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2677A9E4-135E-D94E-A53E-45C92222BB51}"/>
                </a:ext>
              </a:extLst>
            </p:cNvPr>
            <p:cNvSpPr/>
            <p:nvPr/>
          </p:nvSpPr>
          <p:spPr>
            <a:xfrm rot="5400000">
              <a:off x="5126711" y="2807430"/>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13900706-B993-4A40-A3CD-9C68858E5F95}"/>
                </a:ext>
              </a:extLst>
            </p:cNvPr>
            <p:cNvSpPr/>
            <p:nvPr/>
          </p:nvSpPr>
          <p:spPr>
            <a:xfrm rot="5400000">
              <a:off x="5126711" y="3280395"/>
              <a:ext cx="472965" cy="4729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2" name="Straight Connector 91">
            <a:extLst>
              <a:ext uri="{FF2B5EF4-FFF2-40B4-BE49-F238E27FC236}">
                <a16:creationId xmlns:a16="http://schemas.microsoft.com/office/drawing/2014/main" id="{DE116D43-DFCF-7741-A1D2-03CEB6FC64DD}"/>
              </a:ext>
            </a:extLst>
          </p:cNvPr>
          <p:cNvCxnSpPr>
            <a:stCxn id="122" idx="0"/>
            <a:endCxn id="118" idx="2"/>
          </p:cNvCxnSpPr>
          <p:nvPr/>
        </p:nvCxnSpPr>
        <p:spPr>
          <a:xfrm>
            <a:off x="4485609" y="2727434"/>
            <a:ext cx="1359411" cy="4045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837BB7B-1F87-EE47-BF9F-F4EF9621D6B5}"/>
              </a:ext>
            </a:extLst>
          </p:cNvPr>
          <p:cNvCxnSpPr>
            <a:stCxn id="123" idx="0"/>
            <a:endCxn id="118" idx="2"/>
          </p:cNvCxnSpPr>
          <p:nvPr/>
        </p:nvCxnSpPr>
        <p:spPr>
          <a:xfrm>
            <a:off x="4485609" y="3131991"/>
            <a:ext cx="13594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086A6CE-F62F-DB45-84A2-3FB3324A901E}"/>
              </a:ext>
            </a:extLst>
          </p:cNvPr>
          <p:cNvCxnSpPr>
            <a:stCxn id="124" idx="0"/>
            <a:endCxn id="118" idx="2"/>
          </p:cNvCxnSpPr>
          <p:nvPr/>
        </p:nvCxnSpPr>
        <p:spPr>
          <a:xfrm flipV="1">
            <a:off x="4485609" y="3131991"/>
            <a:ext cx="1359411" cy="4045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607ABBA-2CAE-0F48-A6B8-142AE398F529}"/>
              </a:ext>
            </a:extLst>
          </p:cNvPr>
          <p:cNvSpPr txBox="1"/>
          <p:nvPr/>
        </p:nvSpPr>
        <p:spPr>
          <a:xfrm>
            <a:off x="2987769" y="5168249"/>
            <a:ext cx="769121" cy="369332"/>
          </a:xfrm>
          <a:prstGeom prst="rect">
            <a:avLst/>
          </a:prstGeom>
          <a:noFill/>
        </p:spPr>
        <p:txBody>
          <a:bodyPr wrap="none" rtlCol="0">
            <a:spAutoFit/>
          </a:bodyPr>
          <a:lstStyle/>
          <a:p>
            <a:r>
              <a:rPr lang="en-US" dirty="0"/>
              <a:t>Conv1</a:t>
            </a:r>
          </a:p>
        </p:txBody>
      </p:sp>
      <p:sp>
        <p:nvSpPr>
          <p:cNvPr id="106" name="TextBox 105">
            <a:extLst>
              <a:ext uri="{FF2B5EF4-FFF2-40B4-BE49-F238E27FC236}">
                <a16:creationId xmlns:a16="http://schemas.microsoft.com/office/drawing/2014/main" id="{9CEF34A7-1652-0A40-9721-23DE43C339DE}"/>
              </a:ext>
            </a:extLst>
          </p:cNvPr>
          <p:cNvSpPr txBox="1"/>
          <p:nvPr/>
        </p:nvSpPr>
        <p:spPr>
          <a:xfrm>
            <a:off x="4573178" y="4680535"/>
            <a:ext cx="769121" cy="369332"/>
          </a:xfrm>
          <a:prstGeom prst="rect">
            <a:avLst/>
          </a:prstGeom>
          <a:noFill/>
        </p:spPr>
        <p:txBody>
          <a:bodyPr wrap="none" rtlCol="0">
            <a:spAutoFit/>
          </a:bodyPr>
          <a:lstStyle/>
          <a:p>
            <a:r>
              <a:rPr lang="en-US" dirty="0"/>
              <a:t>Conv2</a:t>
            </a:r>
          </a:p>
        </p:txBody>
      </p:sp>
      <p:grpSp>
        <p:nvGrpSpPr>
          <p:cNvPr id="174" name="Group 173">
            <a:extLst>
              <a:ext uri="{FF2B5EF4-FFF2-40B4-BE49-F238E27FC236}">
                <a16:creationId xmlns:a16="http://schemas.microsoft.com/office/drawing/2014/main" id="{29BDDF3F-0526-6045-B920-E0DCF1DCC7EF}"/>
              </a:ext>
            </a:extLst>
          </p:cNvPr>
          <p:cNvGrpSpPr/>
          <p:nvPr/>
        </p:nvGrpSpPr>
        <p:grpSpPr>
          <a:xfrm>
            <a:off x="6935754" y="2045430"/>
            <a:ext cx="397302" cy="2427340"/>
            <a:chOff x="2662910" y="1152053"/>
            <a:chExt cx="472965" cy="2837789"/>
          </a:xfrm>
          <a:solidFill>
            <a:schemeClr val="tx1">
              <a:lumMod val="65000"/>
              <a:lumOff val="35000"/>
            </a:schemeClr>
          </a:solidFill>
        </p:grpSpPr>
        <p:sp>
          <p:nvSpPr>
            <p:cNvPr id="175" name="Rectangle 174">
              <a:extLst>
                <a:ext uri="{FF2B5EF4-FFF2-40B4-BE49-F238E27FC236}">
                  <a16:creationId xmlns:a16="http://schemas.microsoft.com/office/drawing/2014/main" id="{79C13BF5-934A-C040-9331-987E2F2FC109}"/>
                </a:ext>
              </a:extLst>
            </p:cNvPr>
            <p:cNvSpPr/>
            <p:nvPr/>
          </p:nvSpPr>
          <p:spPr>
            <a:xfrm rot="5400000">
              <a:off x="2662910" y="115205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F8881E5D-3D29-7B45-8525-7C77BC12DD89}"/>
                </a:ext>
              </a:extLst>
            </p:cNvPr>
            <p:cNvSpPr/>
            <p:nvPr/>
          </p:nvSpPr>
          <p:spPr>
            <a:xfrm rot="5400000">
              <a:off x="2662910" y="1625018"/>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BF53A48-33F7-4345-A497-D68E16650124}"/>
                </a:ext>
              </a:extLst>
            </p:cNvPr>
            <p:cNvSpPr/>
            <p:nvPr/>
          </p:nvSpPr>
          <p:spPr>
            <a:xfrm rot="5400000">
              <a:off x="2662910" y="209798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177">
              <a:extLst>
                <a:ext uri="{FF2B5EF4-FFF2-40B4-BE49-F238E27FC236}">
                  <a16:creationId xmlns:a16="http://schemas.microsoft.com/office/drawing/2014/main" id="{F822B3CD-7F3E-884B-88CF-CD000E2C3800}"/>
                </a:ext>
              </a:extLst>
            </p:cNvPr>
            <p:cNvSpPr/>
            <p:nvPr/>
          </p:nvSpPr>
          <p:spPr>
            <a:xfrm rot="5400000">
              <a:off x="2662910" y="257094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ectangle 178">
              <a:extLst>
                <a:ext uri="{FF2B5EF4-FFF2-40B4-BE49-F238E27FC236}">
                  <a16:creationId xmlns:a16="http://schemas.microsoft.com/office/drawing/2014/main" id="{2EDB5BD5-3730-6E47-97E8-EDC178C8EC50}"/>
                </a:ext>
              </a:extLst>
            </p:cNvPr>
            <p:cNvSpPr/>
            <p:nvPr/>
          </p:nvSpPr>
          <p:spPr>
            <a:xfrm rot="5400000">
              <a:off x="2662910" y="3043912"/>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Rectangle 179">
              <a:extLst>
                <a:ext uri="{FF2B5EF4-FFF2-40B4-BE49-F238E27FC236}">
                  <a16:creationId xmlns:a16="http://schemas.microsoft.com/office/drawing/2014/main" id="{D4F86E41-9305-D84A-9F3E-A86C825E29FE}"/>
                </a:ext>
              </a:extLst>
            </p:cNvPr>
            <p:cNvSpPr/>
            <p:nvPr/>
          </p:nvSpPr>
          <p:spPr>
            <a:xfrm rot="5400000">
              <a:off x="2662910" y="351687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1" name="Group 180">
            <a:extLst>
              <a:ext uri="{FF2B5EF4-FFF2-40B4-BE49-F238E27FC236}">
                <a16:creationId xmlns:a16="http://schemas.microsoft.com/office/drawing/2014/main" id="{5714E5B3-D1E2-4246-8A64-1A41956E7C1D}"/>
              </a:ext>
            </a:extLst>
          </p:cNvPr>
          <p:cNvGrpSpPr/>
          <p:nvPr/>
        </p:nvGrpSpPr>
        <p:grpSpPr>
          <a:xfrm>
            <a:off x="7086582" y="2172541"/>
            <a:ext cx="397302" cy="2427340"/>
            <a:chOff x="3035444" y="1388536"/>
            <a:chExt cx="472965" cy="2837789"/>
          </a:xfrm>
          <a:solidFill>
            <a:schemeClr val="bg2">
              <a:lumMod val="90000"/>
            </a:schemeClr>
          </a:solidFill>
        </p:grpSpPr>
        <p:sp>
          <p:nvSpPr>
            <p:cNvPr id="182" name="Rectangle 181">
              <a:extLst>
                <a:ext uri="{FF2B5EF4-FFF2-40B4-BE49-F238E27FC236}">
                  <a16:creationId xmlns:a16="http://schemas.microsoft.com/office/drawing/2014/main" id="{02E200E0-8443-B54A-9D4F-80E43510EA5B}"/>
                </a:ext>
              </a:extLst>
            </p:cNvPr>
            <p:cNvSpPr/>
            <p:nvPr/>
          </p:nvSpPr>
          <p:spPr>
            <a:xfrm rot="5400000">
              <a:off x="3035444" y="138853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a:extLst>
                <a:ext uri="{FF2B5EF4-FFF2-40B4-BE49-F238E27FC236}">
                  <a16:creationId xmlns:a16="http://schemas.microsoft.com/office/drawing/2014/main" id="{77B977FE-040F-B44C-8ECB-CC8E38590866}"/>
                </a:ext>
              </a:extLst>
            </p:cNvPr>
            <p:cNvSpPr/>
            <p:nvPr/>
          </p:nvSpPr>
          <p:spPr>
            <a:xfrm rot="5400000">
              <a:off x="3035444"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D84831B1-FB9D-9848-A50A-E60EB517171F}"/>
                </a:ext>
              </a:extLst>
            </p:cNvPr>
            <p:cNvSpPr/>
            <p:nvPr/>
          </p:nvSpPr>
          <p:spPr>
            <a:xfrm rot="5400000">
              <a:off x="3035444"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ectangle 184">
              <a:extLst>
                <a:ext uri="{FF2B5EF4-FFF2-40B4-BE49-F238E27FC236}">
                  <a16:creationId xmlns:a16="http://schemas.microsoft.com/office/drawing/2014/main" id="{483CD45A-AF72-7349-81AD-1F82B01AEFD6}"/>
                </a:ext>
              </a:extLst>
            </p:cNvPr>
            <p:cNvSpPr/>
            <p:nvPr/>
          </p:nvSpPr>
          <p:spPr>
            <a:xfrm rot="5400000">
              <a:off x="3035444"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00F97875-D41A-B44C-917E-07AE61AF1138}"/>
                </a:ext>
              </a:extLst>
            </p:cNvPr>
            <p:cNvSpPr/>
            <p:nvPr/>
          </p:nvSpPr>
          <p:spPr>
            <a:xfrm rot="5400000">
              <a:off x="3035444"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ED352E60-E66E-4541-865A-22811E621099}"/>
                </a:ext>
              </a:extLst>
            </p:cNvPr>
            <p:cNvSpPr/>
            <p:nvPr/>
          </p:nvSpPr>
          <p:spPr>
            <a:xfrm rot="5400000">
              <a:off x="3035444" y="375336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8" name="Group 187">
            <a:extLst>
              <a:ext uri="{FF2B5EF4-FFF2-40B4-BE49-F238E27FC236}">
                <a16:creationId xmlns:a16="http://schemas.microsoft.com/office/drawing/2014/main" id="{FB0D8743-F9D5-9645-9CE1-384B045CB1B1}"/>
              </a:ext>
            </a:extLst>
          </p:cNvPr>
          <p:cNvGrpSpPr/>
          <p:nvPr/>
        </p:nvGrpSpPr>
        <p:grpSpPr>
          <a:xfrm>
            <a:off x="7285233" y="2374820"/>
            <a:ext cx="397302" cy="2427340"/>
            <a:chOff x="2662910" y="1152053"/>
            <a:chExt cx="472965" cy="2837789"/>
          </a:xfrm>
          <a:solidFill>
            <a:schemeClr val="tx1">
              <a:lumMod val="65000"/>
              <a:lumOff val="35000"/>
            </a:schemeClr>
          </a:solidFill>
        </p:grpSpPr>
        <p:sp>
          <p:nvSpPr>
            <p:cNvPr id="189" name="Rectangle 188">
              <a:extLst>
                <a:ext uri="{FF2B5EF4-FFF2-40B4-BE49-F238E27FC236}">
                  <a16:creationId xmlns:a16="http://schemas.microsoft.com/office/drawing/2014/main" id="{FD82FFCE-1EB0-964D-9743-B4D87CEC2555}"/>
                </a:ext>
              </a:extLst>
            </p:cNvPr>
            <p:cNvSpPr/>
            <p:nvPr/>
          </p:nvSpPr>
          <p:spPr>
            <a:xfrm rot="5400000">
              <a:off x="2662910" y="115205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Rectangle 189">
              <a:extLst>
                <a:ext uri="{FF2B5EF4-FFF2-40B4-BE49-F238E27FC236}">
                  <a16:creationId xmlns:a16="http://schemas.microsoft.com/office/drawing/2014/main" id="{D85A30F5-6011-594A-ADC2-97A620B4CBC6}"/>
                </a:ext>
              </a:extLst>
            </p:cNvPr>
            <p:cNvSpPr/>
            <p:nvPr/>
          </p:nvSpPr>
          <p:spPr>
            <a:xfrm rot="5400000">
              <a:off x="2662910" y="1625018"/>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D5E870C3-3584-734E-978A-398FACB55B2B}"/>
                </a:ext>
              </a:extLst>
            </p:cNvPr>
            <p:cNvSpPr/>
            <p:nvPr/>
          </p:nvSpPr>
          <p:spPr>
            <a:xfrm rot="5400000">
              <a:off x="2662910" y="2097983"/>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ectangle 191">
              <a:extLst>
                <a:ext uri="{FF2B5EF4-FFF2-40B4-BE49-F238E27FC236}">
                  <a16:creationId xmlns:a16="http://schemas.microsoft.com/office/drawing/2014/main" id="{55738FE4-4879-7947-9F17-83810568C088}"/>
                </a:ext>
              </a:extLst>
            </p:cNvPr>
            <p:cNvSpPr/>
            <p:nvPr/>
          </p:nvSpPr>
          <p:spPr>
            <a:xfrm rot="5400000">
              <a:off x="2662910" y="257094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662ABDCA-FA02-1141-BC20-DC7F63F7848E}"/>
                </a:ext>
              </a:extLst>
            </p:cNvPr>
            <p:cNvSpPr/>
            <p:nvPr/>
          </p:nvSpPr>
          <p:spPr>
            <a:xfrm rot="5400000">
              <a:off x="2662910" y="3043912"/>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C31F1967-ACB0-E440-A9E3-66F7551C5E9E}"/>
                </a:ext>
              </a:extLst>
            </p:cNvPr>
            <p:cNvSpPr/>
            <p:nvPr/>
          </p:nvSpPr>
          <p:spPr>
            <a:xfrm rot="5400000">
              <a:off x="2662910" y="3516877"/>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5" name="Group 194">
            <a:extLst>
              <a:ext uri="{FF2B5EF4-FFF2-40B4-BE49-F238E27FC236}">
                <a16:creationId xmlns:a16="http://schemas.microsoft.com/office/drawing/2014/main" id="{190DE119-22C8-5D41-8EEA-90FA07345F2C}"/>
              </a:ext>
            </a:extLst>
          </p:cNvPr>
          <p:cNvGrpSpPr/>
          <p:nvPr/>
        </p:nvGrpSpPr>
        <p:grpSpPr>
          <a:xfrm>
            <a:off x="7483885" y="2525154"/>
            <a:ext cx="397302" cy="2427340"/>
            <a:chOff x="3035444" y="1388536"/>
            <a:chExt cx="472965" cy="2837789"/>
          </a:xfrm>
          <a:solidFill>
            <a:schemeClr val="bg2">
              <a:lumMod val="90000"/>
            </a:schemeClr>
          </a:solidFill>
        </p:grpSpPr>
        <p:sp>
          <p:nvSpPr>
            <p:cNvPr id="196" name="Rectangle 195">
              <a:extLst>
                <a:ext uri="{FF2B5EF4-FFF2-40B4-BE49-F238E27FC236}">
                  <a16:creationId xmlns:a16="http://schemas.microsoft.com/office/drawing/2014/main" id="{4A11698F-B43A-6D49-9E53-8E6AA3D24FFB}"/>
                </a:ext>
              </a:extLst>
            </p:cNvPr>
            <p:cNvSpPr/>
            <p:nvPr/>
          </p:nvSpPr>
          <p:spPr>
            <a:xfrm rot="5400000">
              <a:off x="3035444" y="138853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5A3A1616-DE09-4249-B5B2-FA484DEEB1F0}"/>
                </a:ext>
              </a:extLst>
            </p:cNvPr>
            <p:cNvSpPr/>
            <p:nvPr/>
          </p:nvSpPr>
          <p:spPr>
            <a:xfrm rot="5400000">
              <a:off x="3035444" y="1861501"/>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ectangle 197">
              <a:extLst>
                <a:ext uri="{FF2B5EF4-FFF2-40B4-BE49-F238E27FC236}">
                  <a16:creationId xmlns:a16="http://schemas.microsoft.com/office/drawing/2014/main" id="{AF823BF3-2F91-9749-88C3-3EB91393E840}"/>
                </a:ext>
              </a:extLst>
            </p:cNvPr>
            <p:cNvSpPr/>
            <p:nvPr/>
          </p:nvSpPr>
          <p:spPr>
            <a:xfrm rot="5400000">
              <a:off x="3035444" y="2334466"/>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Rectangle 198">
              <a:extLst>
                <a:ext uri="{FF2B5EF4-FFF2-40B4-BE49-F238E27FC236}">
                  <a16:creationId xmlns:a16="http://schemas.microsoft.com/office/drawing/2014/main" id="{81427D70-69F2-3443-BA1C-11D0EB3B1940}"/>
                </a:ext>
              </a:extLst>
            </p:cNvPr>
            <p:cNvSpPr/>
            <p:nvPr/>
          </p:nvSpPr>
          <p:spPr>
            <a:xfrm rot="5400000">
              <a:off x="3035444" y="280743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Rectangle 199">
              <a:extLst>
                <a:ext uri="{FF2B5EF4-FFF2-40B4-BE49-F238E27FC236}">
                  <a16:creationId xmlns:a16="http://schemas.microsoft.com/office/drawing/2014/main" id="{4D1EF070-924B-D045-A1F5-F9F151C34813}"/>
                </a:ext>
              </a:extLst>
            </p:cNvPr>
            <p:cNvSpPr/>
            <p:nvPr/>
          </p:nvSpPr>
          <p:spPr>
            <a:xfrm rot="5400000">
              <a:off x="3035444" y="3280395"/>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200">
              <a:extLst>
                <a:ext uri="{FF2B5EF4-FFF2-40B4-BE49-F238E27FC236}">
                  <a16:creationId xmlns:a16="http://schemas.microsoft.com/office/drawing/2014/main" id="{1FD47EE7-647E-3549-8A99-8FBF42E24EA6}"/>
                </a:ext>
              </a:extLst>
            </p:cNvPr>
            <p:cNvSpPr/>
            <p:nvPr/>
          </p:nvSpPr>
          <p:spPr>
            <a:xfrm rot="5400000">
              <a:off x="3035444" y="3753360"/>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2" name="Group 201">
            <a:extLst>
              <a:ext uri="{FF2B5EF4-FFF2-40B4-BE49-F238E27FC236}">
                <a16:creationId xmlns:a16="http://schemas.microsoft.com/office/drawing/2014/main" id="{9ED0A03F-B17F-5348-8E68-B6CAEC0E3DAC}"/>
              </a:ext>
            </a:extLst>
          </p:cNvPr>
          <p:cNvGrpSpPr/>
          <p:nvPr/>
        </p:nvGrpSpPr>
        <p:grpSpPr>
          <a:xfrm rot="5400000">
            <a:off x="7482712" y="3540174"/>
            <a:ext cx="3236453" cy="397302"/>
            <a:chOff x="1828800" y="1639614"/>
            <a:chExt cx="3783719" cy="472965"/>
          </a:xfrm>
          <a:solidFill>
            <a:schemeClr val="bg2">
              <a:lumMod val="90000"/>
            </a:schemeClr>
          </a:solidFill>
        </p:grpSpPr>
        <p:sp>
          <p:nvSpPr>
            <p:cNvPr id="203" name="Rectangle 202">
              <a:extLst>
                <a:ext uri="{FF2B5EF4-FFF2-40B4-BE49-F238E27FC236}">
                  <a16:creationId xmlns:a16="http://schemas.microsoft.com/office/drawing/2014/main" id="{72492A73-E405-8E4A-BC13-445CC140FBCA}"/>
                </a:ext>
              </a:extLst>
            </p:cNvPr>
            <p:cNvSpPr/>
            <p:nvPr/>
          </p:nvSpPr>
          <p:spPr>
            <a:xfrm>
              <a:off x="1828800"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203">
              <a:extLst>
                <a:ext uri="{FF2B5EF4-FFF2-40B4-BE49-F238E27FC236}">
                  <a16:creationId xmlns:a16="http://schemas.microsoft.com/office/drawing/2014/main" id="{A8956764-D684-8C47-9FB2-1B2C79B14742}"/>
                </a:ext>
              </a:extLst>
            </p:cNvPr>
            <p:cNvSpPr/>
            <p:nvPr/>
          </p:nvSpPr>
          <p:spPr>
            <a:xfrm>
              <a:off x="2301765"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Rectangle 204">
              <a:extLst>
                <a:ext uri="{FF2B5EF4-FFF2-40B4-BE49-F238E27FC236}">
                  <a16:creationId xmlns:a16="http://schemas.microsoft.com/office/drawing/2014/main" id="{AE79C514-F663-0145-8678-5011B454AA30}"/>
                </a:ext>
              </a:extLst>
            </p:cNvPr>
            <p:cNvSpPr/>
            <p:nvPr/>
          </p:nvSpPr>
          <p:spPr>
            <a:xfrm>
              <a:off x="2774730"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8BCFA4F1-281F-6842-9A29-B20D2431448D}"/>
                </a:ext>
              </a:extLst>
            </p:cNvPr>
            <p:cNvSpPr/>
            <p:nvPr/>
          </p:nvSpPr>
          <p:spPr>
            <a:xfrm>
              <a:off x="3247695"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777D9B0-6C0D-404F-98C9-95DD90AF69A1}"/>
                </a:ext>
              </a:extLst>
            </p:cNvPr>
            <p:cNvSpPr/>
            <p:nvPr/>
          </p:nvSpPr>
          <p:spPr>
            <a:xfrm>
              <a:off x="3720659"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Rectangle 207">
              <a:extLst>
                <a:ext uri="{FF2B5EF4-FFF2-40B4-BE49-F238E27FC236}">
                  <a16:creationId xmlns:a16="http://schemas.microsoft.com/office/drawing/2014/main" id="{91EA2213-0B27-C247-BE1B-AA002ED5D15B}"/>
                </a:ext>
              </a:extLst>
            </p:cNvPr>
            <p:cNvSpPr/>
            <p:nvPr/>
          </p:nvSpPr>
          <p:spPr>
            <a:xfrm>
              <a:off x="4193624"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208">
              <a:extLst>
                <a:ext uri="{FF2B5EF4-FFF2-40B4-BE49-F238E27FC236}">
                  <a16:creationId xmlns:a16="http://schemas.microsoft.com/office/drawing/2014/main" id="{E300B6A8-1653-7541-9E2E-7C9921643DEA}"/>
                </a:ext>
              </a:extLst>
            </p:cNvPr>
            <p:cNvSpPr/>
            <p:nvPr/>
          </p:nvSpPr>
          <p:spPr>
            <a:xfrm>
              <a:off x="4666589"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Rectangle 209">
              <a:extLst>
                <a:ext uri="{FF2B5EF4-FFF2-40B4-BE49-F238E27FC236}">
                  <a16:creationId xmlns:a16="http://schemas.microsoft.com/office/drawing/2014/main" id="{FE0B2286-5A13-A446-BF0B-EC7A64FFBA47}"/>
                </a:ext>
              </a:extLst>
            </p:cNvPr>
            <p:cNvSpPr/>
            <p:nvPr/>
          </p:nvSpPr>
          <p:spPr>
            <a:xfrm>
              <a:off x="5139554" y="1639614"/>
              <a:ext cx="472965" cy="4729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17" name="Straight Connector 216">
            <a:extLst>
              <a:ext uri="{FF2B5EF4-FFF2-40B4-BE49-F238E27FC236}">
                <a16:creationId xmlns:a16="http://schemas.microsoft.com/office/drawing/2014/main" id="{AFED06FF-38BC-9A43-BE14-A03612BFDDDF}"/>
              </a:ext>
            </a:extLst>
          </p:cNvPr>
          <p:cNvCxnSpPr>
            <a:stCxn id="119" idx="0"/>
            <a:endCxn id="199" idx="2"/>
          </p:cNvCxnSpPr>
          <p:nvPr/>
        </p:nvCxnSpPr>
        <p:spPr>
          <a:xfrm>
            <a:off x="6242324" y="3536548"/>
            <a:ext cx="1241562" cy="4045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495229E-ABEB-8D4A-A932-C1C7273F59E6}"/>
              </a:ext>
            </a:extLst>
          </p:cNvPr>
          <p:cNvCxnSpPr>
            <a:stCxn id="120" idx="0"/>
            <a:endCxn id="199" idx="2"/>
          </p:cNvCxnSpPr>
          <p:nvPr/>
        </p:nvCxnSpPr>
        <p:spPr>
          <a:xfrm flipV="1">
            <a:off x="6242324" y="3941103"/>
            <a:ext cx="124156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BDCCC5E-8E11-FA4C-8054-3DEE64DF7EB1}"/>
              </a:ext>
            </a:extLst>
          </p:cNvPr>
          <p:cNvCxnSpPr>
            <a:stCxn id="121" idx="0"/>
            <a:endCxn id="192" idx="3"/>
          </p:cNvCxnSpPr>
          <p:nvPr/>
        </p:nvCxnSpPr>
        <p:spPr>
          <a:xfrm flipV="1">
            <a:off x="6242324" y="3993047"/>
            <a:ext cx="1241561" cy="352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8F2980E-6739-1143-9376-B8111F34DDC9}"/>
              </a:ext>
            </a:extLst>
          </p:cNvPr>
          <p:cNvCxnSpPr>
            <a:stCxn id="196" idx="0"/>
            <a:endCxn id="205" idx="2"/>
          </p:cNvCxnSpPr>
          <p:nvPr/>
        </p:nvCxnSpPr>
        <p:spPr>
          <a:xfrm>
            <a:off x="7881188" y="2727433"/>
            <a:ext cx="1021100" cy="4045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0534E3D-809C-D548-86D4-09EB0CCDDD03}"/>
              </a:ext>
            </a:extLst>
          </p:cNvPr>
          <p:cNvCxnSpPr>
            <a:stCxn id="197" idx="0"/>
            <a:endCxn id="205" idx="2"/>
          </p:cNvCxnSpPr>
          <p:nvPr/>
        </p:nvCxnSpPr>
        <p:spPr>
          <a:xfrm>
            <a:off x="7881188" y="3131990"/>
            <a:ext cx="102110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D68DD8D8-3BD3-D144-85C4-2FE796B6934E}"/>
              </a:ext>
            </a:extLst>
          </p:cNvPr>
          <p:cNvCxnSpPr>
            <a:stCxn id="198" idx="0"/>
            <a:endCxn id="205" idx="2"/>
          </p:cNvCxnSpPr>
          <p:nvPr/>
        </p:nvCxnSpPr>
        <p:spPr>
          <a:xfrm flipV="1">
            <a:off x="7881188" y="3131991"/>
            <a:ext cx="1021100" cy="404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D5FC88F5-9A73-554E-9954-BBB9737C2F30}"/>
              </a:ext>
            </a:extLst>
          </p:cNvPr>
          <p:cNvSpPr txBox="1"/>
          <p:nvPr/>
        </p:nvSpPr>
        <p:spPr>
          <a:xfrm>
            <a:off x="6186015" y="5027664"/>
            <a:ext cx="1376659" cy="369332"/>
          </a:xfrm>
          <a:prstGeom prst="rect">
            <a:avLst/>
          </a:prstGeom>
          <a:noFill/>
        </p:spPr>
        <p:txBody>
          <a:bodyPr wrap="none" rtlCol="0">
            <a:spAutoFit/>
          </a:bodyPr>
          <a:lstStyle/>
          <a:p>
            <a:r>
              <a:rPr lang="en-US" dirty="0"/>
              <a:t>Up1 + Conv3</a:t>
            </a:r>
          </a:p>
        </p:txBody>
      </p:sp>
      <p:sp>
        <p:nvSpPr>
          <p:cNvPr id="229" name="TextBox 228">
            <a:extLst>
              <a:ext uri="{FF2B5EF4-FFF2-40B4-BE49-F238E27FC236}">
                <a16:creationId xmlns:a16="http://schemas.microsoft.com/office/drawing/2014/main" id="{2F1F0330-FC61-B445-9B03-8C5A83A6F4D7}"/>
              </a:ext>
            </a:extLst>
          </p:cNvPr>
          <p:cNvSpPr txBox="1"/>
          <p:nvPr/>
        </p:nvSpPr>
        <p:spPr>
          <a:xfrm>
            <a:off x="7802086" y="5401285"/>
            <a:ext cx="1376659" cy="369332"/>
          </a:xfrm>
          <a:prstGeom prst="rect">
            <a:avLst/>
          </a:prstGeom>
          <a:noFill/>
        </p:spPr>
        <p:txBody>
          <a:bodyPr wrap="none" rtlCol="0">
            <a:spAutoFit/>
          </a:bodyPr>
          <a:lstStyle/>
          <a:p>
            <a:r>
              <a:rPr lang="en-US" dirty="0"/>
              <a:t>Up2 + Conv4</a:t>
            </a:r>
          </a:p>
        </p:txBody>
      </p:sp>
      <p:cxnSp>
        <p:nvCxnSpPr>
          <p:cNvPr id="231" name="Elbow Connector 230">
            <a:extLst>
              <a:ext uri="{FF2B5EF4-FFF2-40B4-BE49-F238E27FC236}">
                <a16:creationId xmlns:a16="http://schemas.microsoft.com/office/drawing/2014/main" id="{ADBE8E2C-C5A6-0C45-945F-3DD3836E0248}"/>
              </a:ext>
            </a:extLst>
          </p:cNvPr>
          <p:cNvCxnSpPr>
            <a:stCxn id="128" idx="1"/>
            <a:endCxn id="203" idx="1"/>
          </p:cNvCxnSpPr>
          <p:nvPr/>
        </p:nvCxnSpPr>
        <p:spPr>
          <a:xfrm rot="5400000" flipH="1" flipV="1">
            <a:off x="5947168" y="-1033172"/>
            <a:ext cx="12700" cy="6307542"/>
          </a:xfrm>
          <a:prstGeom prst="bentConnector3">
            <a:avLst>
              <a:gd name="adj1" fmla="val 1771441"/>
            </a:avLst>
          </a:prstGeom>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62526EA0-5CD4-3E40-B65E-F296954761A3}"/>
              </a:ext>
            </a:extLst>
          </p:cNvPr>
          <p:cNvSpPr txBox="1"/>
          <p:nvPr/>
        </p:nvSpPr>
        <p:spPr>
          <a:xfrm>
            <a:off x="4957738" y="1370557"/>
            <a:ext cx="2519472" cy="369332"/>
          </a:xfrm>
          <a:prstGeom prst="rect">
            <a:avLst/>
          </a:prstGeom>
          <a:noFill/>
        </p:spPr>
        <p:txBody>
          <a:bodyPr wrap="none" rtlCol="0">
            <a:spAutoFit/>
          </a:bodyPr>
          <a:lstStyle/>
          <a:p>
            <a:r>
              <a:rPr lang="en-US" dirty="0"/>
              <a:t>Input Size == Output Size</a:t>
            </a:r>
          </a:p>
        </p:txBody>
      </p:sp>
    </p:spTree>
    <p:extLst>
      <p:ext uri="{BB962C8B-B14F-4D97-AF65-F5344CB8AC3E}">
        <p14:creationId xmlns:p14="http://schemas.microsoft.com/office/powerpoint/2010/main" val="2537805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21604-50B6-7B43-BD67-E7520480D04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Results: DAS &lt; FCN-4 &lt; </a:t>
            </a:r>
            <a:r>
              <a:rPr lang="en-US" sz="5400" kern="1200" dirty="0" err="1">
                <a:solidFill>
                  <a:srgbClr val="FFFFFF"/>
                </a:solidFill>
                <a:latin typeface="+mj-lt"/>
                <a:ea typeface="+mj-ea"/>
                <a:cs typeface="+mj-cs"/>
              </a:rPr>
              <a:t>LeNet</a:t>
            </a:r>
            <a:r>
              <a:rPr lang="en-US" sz="5400" kern="1200" dirty="0">
                <a:solidFill>
                  <a:srgbClr val="FFFFFF"/>
                </a:solidFill>
                <a:latin typeface="+mj-lt"/>
                <a:ea typeface="+mj-ea"/>
                <a:cs typeface="+mj-cs"/>
              </a:rPr>
              <a:t> </a:t>
            </a:r>
            <a:r>
              <a:rPr lang="en-US" sz="5400" dirty="0">
                <a:solidFill>
                  <a:srgbClr val="FFFFFF"/>
                </a:solidFill>
              </a:rPr>
              <a:t>≈ MLP</a:t>
            </a:r>
            <a:endParaRPr lang="en-US" sz="5400" kern="1200" dirty="0">
              <a:solidFill>
                <a:srgbClr val="FFFFFF"/>
              </a:solidFill>
              <a:latin typeface="+mj-lt"/>
              <a:ea typeface="+mj-ea"/>
              <a:cs typeface="+mj-cs"/>
            </a:endParaRP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6A3E7C-EDAE-3D49-9308-167EC3797DB7}"/>
              </a:ext>
            </a:extLst>
          </p:cNvPr>
          <p:cNvSpPr txBox="1"/>
          <p:nvPr/>
        </p:nvSpPr>
        <p:spPr>
          <a:xfrm>
            <a:off x="1657778" y="6101793"/>
            <a:ext cx="8614089" cy="646331"/>
          </a:xfrm>
          <a:prstGeom prst="rect">
            <a:avLst/>
          </a:prstGeom>
          <a:noFill/>
        </p:spPr>
        <p:txBody>
          <a:bodyPr wrap="none" rtlCol="0">
            <a:spAutoFit/>
          </a:bodyPr>
          <a:lstStyle/>
          <a:p>
            <a:r>
              <a:rPr lang="en-US" dirty="0"/>
              <a:t>For a phantom target, DAS has a CNR of 4.24, MLP 5.57, </a:t>
            </a:r>
            <a:r>
              <a:rPr lang="en-US" dirty="0" err="1"/>
              <a:t>LeNet</a:t>
            </a:r>
            <a:r>
              <a:rPr lang="en-US" dirty="0"/>
              <a:t> 5.46, and FCN-4 4.98dB.</a:t>
            </a:r>
          </a:p>
          <a:p>
            <a:endParaRPr lang="en-US" dirty="0"/>
          </a:p>
        </p:txBody>
      </p:sp>
      <p:grpSp>
        <p:nvGrpSpPr>
          <p:cNvPr id="11" name="Group 10">
            <a:extLst>
              <a:ext uri="{FF2B5EF4-FFF2-40B4-BE49-F238E27FC236}">
                <a16:creationId xmlns:a16="http://schemas.microsoft.com/office/drawing/2014/main" id="{0804DF07-1016-6F49-995D-7444C56B951D}"/>
              </a:ext>
            </a:extLst>
          </p:cNvPr>
          <p:cNvGrpSpPr/>
          <p:nvPr/>
        </p:nvGrpSpPr>
        <p:grpSpPr>
          <a:xfrm>
            <a:off x="2007984" y="2478289"/>
            <a:ext cx="8176032" cy="3422512"/>
            <a:chOff x="1500182" y="1105164"/>
            <a:chExt cx="8176032" cy="3422512"/>
          </a:xfrm>
        </p:grpSpPr>
        <p:pic>
          <p:nvPicPr>
            <p:cNvPr id="12" name="Picture 11">
              <a:extLst>
                <a:ext uri="{FF2B5EF4-FFF2-40B4-BE49-F238E27FC236}">
                  <a16:creationId xmlns:a16="http://schemas.microsoft.com/office/drawing/2014/main" id="{D612602B-7026-B04C-85B5-0651694F8E62}"/>
                </a:ext>
              </a:extLst>
            </p:cNvPr>
            <p:cNvPicPr>
              <a:picLocks noChangeAspect="1"/>
            </p:cNvPicPr>
            <p:nvPr/>
          </p:nvPicPr>
          <p:blipFill rotWithShape="1">
            <a:blip r:embed="rId3"/>
            <a:srcRect l="16912" r="35598" b="16550"/>
            <a:stretch/>
          </p:blipFill>
          <p:spPr>
            <a:xfrm>
              <a:off x="2875116" y="1144396"/>
              <a:ext cx="2533137" cy="3327816"/>
            </a:xfrm>
            <a:prstGeom prst="rect">
              <a:avLst/>
            </a:prstGeom>
          </p:spPr>
        </p:pic>
        <p:pic>
          <p:nvPicPr>
            <p:cNvPr id="13" name="Picture 12">
              <a:extLst>
                <a:ext uri="{FF2B5EF4-FFF2-40B4-BE49-F238E27FC236}">
                  <a16:creationId xmlns:a16="http://schemas.microsoft.com/office/drawing/2014/main" id="{1B2A1A00-847E-4644-B7A0-AA8AC36B4484}"/>
                </a:ext>
              </a:extLst>
            </p:cNvPr>
            <p:cNvPicPr>
              <a:picLocks noChangeAspect="1"/>
            </p:cNvPicPr>
            <p:nvPr/>
          </p:nvPicPr>
          <p:blipFill rotWithShape="1">
            <a:blip r:embed="rId4"/>
            <a:srcRect l="27180" r="35637" b="15159"/>
            <a:stretch/>
          </p:blipFill>
          <p:spPr>
            <a:xfrm>
              <a:off x="1500182" y="1144396"/>
              <a:ext cx="1983377" cy="3383280"/>
            </a:xfrm>
            <a:prstGeom prst="rect">
              <a:avLst/>
            </a:prstGeom>
          </p:spPr>
        </p:pic>
        <p:pic>
          <p:nvPicPr>
            <p:cNvPr id="14" name="Picture 13">
              <a:extLst>
                <a:ext uri="{FF2B5EF4-FFF2-40B4-BE49-F238E27FC236}">
                  <a16:creationId xmlns:a16="http://schemas.microsoft.com/office/drawing/2014/main" id="{22047E86-57A9-2E44-9A8C-D037008695EE}"/>
                </a:ext>
              </a:extLst>
            </p:cNvPr>
            <p:cNvPicPr>
              <a:picLocks noChangeAspect="1"/>
            </p:cNvPicPr>
            <p:nvPr/>
          </p:nvPicPr>
          <p:blipFill rotWithShape="1">
            <a:blip r:embed="rId5"/>
            <a:srcRect l="28744" r="33545" b="11880"/>
            <a:stretch/>
          </p:blipFill>
          <p:spPr>
            <a:xfrm>
              <a:off x="5408253" y="1172128"/>
              <a:ext cx="1833821" cy="3327815"/>
            </a:xfrm>
            <a:prstGeom prst="rect">
              <a:avLst/>
            </a:prstGeom>
          </p:spPr>
        </p:pic>
        <p:sp>
          <p:nvSpPr>
            <p:cNvPr id="15" name="TextBox 14">
              <a:extLst>
                <a:ext uri="{FF2B5EF4-FFF2-40B4-BE49-F238E27FC236}">
                  <a16:creationId xmlns:a16="http://schemas.microsoft.com/office/drawing/2014/main" id="{82458395-1844-854D-9BB1-130FE33368C9}"/>
                </a:ext>
              </a:extLst>
            </p:cNvPr>
            <p:cNvSpPr txBox="1"/>
            <p:nvPr/>
          </p:nvSpPr>
          <p:spPr>
            <a:xfrm>
              <a:off x="5901785" y="1105164"/>
              <a:ext cx="738087" cy="369332"/>
            </a:xfrm>
            <a:prstGeom prst="rect">
              <a:avLst/>
            </a:prstGeom>
            <a:noFill/>
          </p:spPr>
          <p:txBody>
            <a:bodyPr wrap="none" rtlCol="0">
              <a:spAutoFit/>
            </a:bodyPr>
            <a:lstStyle/>
            <a:p>
              <a:r>
                <a:rPr lang="en-US" dirty="0" err="1"/>
                <a:t>LeNet</a:t>
              </a:r>
              <a:endParaRPr lang="en-US" dirty="0"/>
            </a:p>
          </p:txBody>
        </p:sp>
        <p:sp>
          <p:nvSpPr>
            <p:cNvPr id="16" name="TextBox 15">
              <a:extLst>
                <a:ext uri="{FF2B5EF4-FFF2-40B4-BE49-F238E27FC236}">
                  <a16:creationId xmlns:a16="http://schemas.microsoft.com/office/drawing/2014/main" id="{9B8B7B53-BE6C-F740-95A2-D13AD51F55A1}"/>
                </a:ext>
              </a:extLst>
            </p:cNvPr>
            <p:cNvSpPr txBox="1"/>
            <p:nvPr/>
          </p:nvSpPr>
          <p:spPr>
            <a:xfrm>
              <a:off x="3977092" y="1115037"/>
              <a:ext cx="598241" cy="369332"/>
            </a:xfrm>
            <a:prstGeom prst="rect">
              <a:avLst/>
            </a:prstGeom>
            <a:noFill/>
          </p:spPr>
          <p:txBody>
            <a:bodyPr wrap="none" rtlCol="0">
              <a:spAutoFit/>
            </a:bodyPr>
            <a:lstStyle/>
            <a:p>
              <a:r>
                <a:rPr lang="en-US" dirty="0"/>
                <a:t>MLP</a:t>
              </a:r>
            </a:p>
          </p:txBody>
        </p:sp>
        <p:sp>
          <p:nvSpPr>
            <p:cNvPr id="17" name="TextBox 16">
              <a:extLst>
                <a:ext uri="{FF2B5EF4-FFF2-40B4-BE49-F238E27FC236}">
                  <a16:creationId xmlns:a16="http://schemas.microsoft.com/office/drawing/2014/main" id="{FBED7098-C03C-994C-8733-469AE04E534B}"/>
                </a:ext>
              </a:extLst>
            </p:cNvPr>
            <p:cNvSpPr txBox="1"/>
            <p:nvPr/>
          </p:nvSpPr>
          <p:spPr>
            <a:xfrm>
              <a:off x="2090176" y="1109337"/>
              <a:ext cx="562783" cy="369332"/>
            </a:xfrm>
            <a:prstGeom prst="rect">
              <a:avLst/>
            </a:prstGeom>
            <a:noFill/>
          </p:spPr>
          <p:txBody>
            <a:bodyPr wrap="none" rtlCol="0">
              <a:spAutoFit/>
            </a:bodyPr>
            <a:lstStyle/>
            <a:p>
              <a:r>
                <a:rPr lang="en-US" dirty="0"/>
                <a:t>DAS</a:t>
              </a:r>
            </a:p>
          </p:txBody>
        </p:sp>
        <p:cxnSp>
          <p:nvCxnSpPr>
            <p:cNvPr id="20" name="Straight Arrow Connector 19">
              <a:extLst>
                <a:ext uri="{FF2B5EF4-FFF2-40B4-BE49-F238E27FC236}">
                  <a16:creationId xmlns:a16="http://schemas.microsoft.com/office/drawing/2014/main" id="{8485BBEB-C16A-7640-BE55-0FFD387EB620}"/>
                </a:ext>
              </a:extLst>
            </p:cNvPr>
            <p:cNvCxnSpPr/>
            <p:nvPr/>
          </p:nvCxnSpPr>
          <p:spPr>
            <a:xfrm>
              <a:off x="4658508" y="4249913"/>
              <a:ext cx="493664" cy="0"/>
            </a:xfrm>
            <a:prstGeom prst="straightConnector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4B3AE40-35F7-0843-81EE-71BCDC1D234A}"/>
                </a:ext>
              </a:extLst>
            </p:cNvPr>
            <p:cNvSpPr txBox="1"/>
            <p:nvPr/>
          </p:nvSpPr>
          <p:spPr>
            <a:xfrm>
              <a:off x="4701598" y="3980897"/>
              <a:ext cx="418704" cy="253916"/>
            </a:xfrm>
            <a:prstGeom prst="rect">
              <a:avLst/>
            </a:prstGeom>
            <a:noFill/>
          </p:spPr>
          <p:txBody>
            <a:bodyPr wrap="none" rtlCol="0">
              <a:spAutoFit/>
            </a:bodyPr>
            <a:lstStyle/>
            <a:p>
              <a:r>
                <a:rPr lang="en-US" sz="1050" dirty="0">
                  <a:solidFill>
                    <a:schemeClr val="bg1"/>
                  </a:solidFill>
                </a:rPr>
                <a:t>1cm</a:t>
              </a:r>
            </a:p>
          </p:txBody>
        </p:sp>
        <p:pic>
          <p:nvPicPr>
            <p:cNvPr id="22" name="Picture 21">
              <a:extLst>
                <a:ext uri="{FF2B5EF4-FFF2-40B4-BE49-F238E27FC236}">
                  <a16:creationId xmlns:a16="http://schemas.microsoft.com/office/drawing/2014/main" id="{2DD32158-1969-3443-9FC7-17B1D5FA5393}"/>
                </a:ext>
              </a:extLst>
            </p:cNvPr>
            <p:cNvPicPr>
              <a:picLocks noChangeAspect="1"/>
            </p:cNvPicPr>
            <p:nvPr/>
          </p:nvPicPr>
          <p:blipFill rotWithShape="1">
            <a:blip r:embed="rId6"/>
            <a:srcRect l="38285" t="13278" r="26246" b="10628"/>
            <a:stretch/>
          </p:blipFill>
          <p:spPr>
            <a:xfrm>
              <a:off x="7301417" y="1463986"/>
              <a:ext cx="1833821" cy="2950671"/>
            </a:xfrm>
            <a:prstGeom prst="rect">
              <a:avLst/>
            </a:prstGeom>
          </p:spPr>
        </p:pic>
        <p:pic>
          <p:nvPicPr>
            <p:cNvPr id="24" name="Picture 23">
              <a:extLst>
                <a:ext uri="{FF2B5EF4-FFF2-40B4-BE49-F238E27FC236}">
                  <a16:creationId xmlns:a16="http://schemas.microsoft.com/office/drawing/2014/main" id="{DCFE8D5C-2A7B-EB4B-9D10-E2E9E568F488}"/>
                </a:ext>
              </a:extLst>
            </p:cNvPr>
            <p:cNvPicPr>
              <a:picLocks noChangeAspect="1"/>
            </p:cNvPicPr>
            <p:nvPr/>
          </p:nvPicPr>
          <p:blipFill rotWithShape="1">
            <a:blip r:embed="rId5"/>
            <a:srcRect l="67386" r="22710" b="11880"/>
            <a:stretch/>
          </p:blipFill>
          <p:spPr>
            <a:xfrm>
              <a:off x="9194581" y="1172128"/>
              <a:ext cx="481633" cy="3327815"/>
            </a:xfrm>
            <a:prstGeom prst="rect">
              <a:avLst/>
            </a:prstGeom>
          </p:spPr>
        </p:pic>
        <p:sp>
          <p:nvSpPr>
            <p:cNvPr id="27" name="TextBox 26">
              <a:extLst>
                <a:ext uri="{FF2B5EF4-FFF2-40B4-BE49-F238E27FC236}">
                  <a16:creationId xmlns:a16="http://schemas.microsoft.com/office/drawing/2014/main" id="{E844DFEE-BF77-0C4D-93D0-00ABE918F6D6}"/>
                </a:ext>
              </a:extLst>
            </p:cNvPr>
            <p:cNvSpPr txBox="1"/>
            <p:nvPr/>
          </p:nvSpPr>
          <p:spPr>
            <a:xfrm>
              <a:off x="7849283" y="1109337"/>
              <a:ext cx="748475" cy="369332"/>
            </a:xfrm>
            <a:prstGeom prst="rect">
              <a:avLst/>
            </a:prstGeom>
            <a:noFill/>
          </p:spPr>
          <p:txBody>
            <a:bodyPr wrap="none" rtlCol="0">
              <a:spAutoFit/>
            </a:bodyPr>
            <a:lstStyle/>
            <a:p>
              <a:r>
                <a:rPr lang="en-US" dirty="0"/>
                <a:t>FCN-4</a:t>
              </a:r>
            </a:p>
          </p:txBody>
        </p:sp>
      </p:grpSp>
    </p:spTree>
    <p:extLst>
      <p:ext uri="{BB962C8B-B14F-4D97-AF65-F5344CB8AC3E}">
        <p14:creationId xmlns:p14="http://schemas.microsoft.com/office/powerpoint/2010/main" val="3664860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21604-50B6-7B43-BD67-E7520480D042}"/>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5400" dirty="0">
                <a:solidFill>
                  <a:srgbClr val="FFFFFF"/>
                </a:solidFill>
              </a:rPr>
              <a:t>In Vivo </a:t>
            </a:r>
            <a:r>
              <a:rPr lang="en-US" sz="5400" kern="1200" dirty="0">
                <a:solidFill>
                  <a:srgbClr val="FFFFFF"/>
                </a:solidFill>
                <a:latin typeface="+mj-lt"/>
                <a:ea typeface="+mj-ea"/>
                <a:cs typeface="+mj-cs"/>
              </a:rPr>
              <a:t>Results: DAS &lt; FCN-4 &lt; </a:t>
            </a:r>
            <a:r>
              <a:rPr lang="en-US" sz="5400" kern="1200" dirty="0" err="1">
                <a:solidFill>
                  <a:srgbClr val="FFFFFF"/>
                </a:solidFill>
                <a:latin typeface="+mj-lt"/>
                <a:ea typeface="+mj-ea"/>
                <a:cs typeface="+mj-cs"/>
              </a:rPr>
              <a:t>LeNet</a:t>
            </a:r>
            <a:r>
              <a:rPr lang="en-US" sz="5400" kern="1200" dirty="0">
                <a:solidFill>
                  <a:srgbClr val="FFFFFF"/>
                </a:solidFill>
                <a:latin typeface="+mj-lt"/>
                <a:ea typeface="+mj-ea"/>
                <a:cs typeface="+mj-cs"/>
              </a:rPr>
              <a:t> </a:t>
            </a:r>
            <a:r>
              <a:rPr lang="en-US" sz="5400" dirty="0">
                <a:solidFill>
                  <a:srgbClr val="FFFFFF"/>
                </a:solidFill>
              </a:rPr>
              <a:t>≈ MLP</a:t>
            </a:r>
            <a:endParaRPr lang="en-US" sz="5400" kern="1200" dirty="0">
              <a:solidFill>
                <a:srgbClr val="FFFFFF"/>
              </a:solidFill>
              <a:latin typeface="+mj-lt"/>
              <a:ea typeface="+mj-ea"/>
              <a:cs typeface="+mj-cs"/>
            </a:endParaRP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8DA28F3-EF18-6F42-BD6D-0C7BD55F8DA2}"/>
              </a:ext>
            </a:extLst>
          </p:cNvPr>
          <p:cNvSpPr txBox="1"/>
          <p:nvPr/>
        </p:nvSpPr>
        <p:spPr>
          <a:xfrm>
            <a:off x="2021615" y="6144788"/>
            <a:ext cx="8463984" cy="646331"/>
          </a:xfrm>
          <a:prstGeom prst="rect">
            <a:avLst/>
          </a:prstGeom>
          <a:noFill/>
        </p:spPr>
        <p:txBody>
          <a:bodyPr wrap="none" rtlCol="0">
            <a:spAutoFit/>
          </a:bodyPr>
          <a:lstStyle/>
          <a:p>
            <a:r>
              <a:rPr lang="en-US" dirty="0"/>
              <a:t>For an in vivo target DAS has a CNR of -14.98, MLP 0.80, </a:t>
            </a:r>
            <a:r>
              <a:rPr lang="en-US" dirty="0" err="1"/>
              <a:t>LeNet</a:t>
            </a:r>
            <a:r>
              <a:rPr lang="en-US" dirty="0"/>
              <a:t> -2.84, and FCN-4 -3.79dB.</a:t>
            </a:r>
          </a:p>
          <a:p>
            <a:endParaRPr lang="en-US" dirty="0"/>
          </a:p>
        </p:txBody>
      </p:sp>
      <p:grpSp>
        <p:nvGrpSpPr>
          <p:cNvPr id="12" name="Group 11">
            <a:extLst>
              <a:ext uri="{FF2B5EF4-FFF2-40B4-BE49-F238E27FC236}">
                <a16:creationId xmlns:a16="http://schemas.microsoft.com/office/drawing/2014/main" id="{B6DF1CE9-591D-1D43-9C95-D150F203B4D5}"/>
              </a:ext>
            </a:extLst>
          </p:cNvPr>
          <p:cNvGrpSpPr/>
          <p:nvPr/>
        </p:nvGrpSpPr>
        <p:grpSpPr>
          <a:xfrm>
            <a:off x="1931086" y="2310834"/>
            <a:ext cx="8621117" cy="3504580"/>
            <a:chOff x="2565070" y="474349"/>
            <a:chExt cx="8621117" cy="3504580"/>
          </a:xfrm>
        </p:grpSpPr>
        <p:pic>
          <p:nvPicPr>
            <p:cNvPr id="13" name="Picture 12">
              <a:extLst>
                <a:ext uri="{FF2B5EF4-FFF2-40B4-BE49-F238E27FC236}">
                  <a16:creationId xmlns:a16="http://schemas.microsoft.com/office/drawing/2014/main" id="{6267B4AB-88C8-D544-8731-603FB53CB49A}"/>
                </a:ext>
              </a:extLst>
            </p:cNvPr>
            <p:cNvPicPr>
              <a:picLocks noChangeAspect="1"/>
            </p:cNvPicPr>
            <p:nvPr/>
          </p:nvPicPr>
          <p:blipFill rotWithShape="1">
            <a:blip r:embed="rId3"/>
            <a:srcRect l="28459" r="32640" b="11697"/>
            <a:stretch/>
          </p:blipFill>
          <p:spPr>
            <a:xfrm>
              <a:off x="2565070" y="489572"/>
              <a:ext cx="2045299" cy="3480063"/>
            </a:xfrm>
            <a:prstGeom prst="rect">
              <a:avLst/>
            </a:prstGeom>
          </p:spPr>
        </p:pic>
        <p:pic>
          <p:nvPicPr>
            <p:cNvPr id="14" name="Picture 13">
              <a:extLst>
                <a:ext uri="{FF2B5EF4-FFF2-40B4-BE49-F238E27FC236}">
                  <a16:creationId xmlns:a16="http://schemas.microsoft.com/office/drawing/2014/main" id="{38EA7414-62B8-964B-A20F-9C1F59C8CE3F}"/>
                </a:ext>
              </a:extLst>
            </p:cNvPr>
            <p:cNvPicPr>
              <a:picLocks noChangeAspect="1"/>
            </p:cNvPicPr>
            <p:nvPr/>
          </p:nvPicPr>
          <p:blipFill rotWithShape="1">
            <a:blip r:embed="rId4"/>
            <a:srcRect l="27645" r="36307" b="15996"/>
            <a:stretch/>
          </p:blipFill>
          <p:spPr>
            <a:xfrm>
              <a:off x="4631377" y="479504"/>
              <a:ext cx="2000651" cy="3499276"/>
            </a:xfrm>
            <a:prstGeom prst="rect">
              <a:avLst/>
            </a:prstGeom>
          </p:spPr>
        </p:pic>
        <p:pic>
          <p:nvPicPr>
            <p:cNvPr id="15" name="Picture 14">
              <a:extLst>
                <a:ext uri="{FF2B5EF4-FFF2-40B4-BE49-F238E27FC236}">
                  <a16:creationId xmlns:a16="http://schemas.microsoft.com/office/drawing/2014/main" id="{781E9D53-0909-5541-83D5-A784E0CC6000}"/>
                </a:ext>
              </a:extLst>
            </p:cNvPr>
            <p:cNvPicPr>
              <a:picLocks noChangeAspect="1"/>
            </p:cNvPicPr>
            <p:nvPr/>
          </p:nvPicPr>
          <p:blipFill rotWithShape="1">
            <a:blip r:embed="rId5"/>
            <a:srcRect l="67051" r="22280" b="11698"/>
            <a:stretch/>
          </p:blipFill>
          <p:spPr>
            <a:xfrm>
              <a:off x="10625264" y="498867"/>
              <a:ext cx="560923" cy="3480062"/>
            </a:xfrm>
            <a:prstGeom prst="rect">
              <a:avLst/>
            </a:prstGeom>
          </p:spPr>
        </p:pic>
        <p:sp>
          <p:nvSpPr>
            <p:cNvPr id="16" name="TextBox 15">
              <a:extLst>
                <a:ext uri="{FF2B5EF4-FFF2-40B4-BE49-F238E27FC236}">
                  <a16:creationId xmlns:a16="http://schemas.microsoft.com/office/drawing/2014/main" id="{DB7E5B40-2590-D84B-9D2D-147B4E994DD1}"/>
                </a:ext>
              </a:extLst>
            </p:cNvPr>
            <p:cNvSpPr txBox="1"/>
            <p:nvPr/>
          </p:nvSpPr>
          <p:spPr>
            <a:xfrm>
              <a:off x="3281392" y="478912"/>
              <a:ext cx="562783" cy="369332"/>
            </a:xfrm>
            <a:prstGeom prst="rect">
              <a:avLst/>
            </a:prstGeom>
            <a:noFill/>
          </p:spPr>
          <p:txBody>
            <a:bodyPr wrap="none" rtlCol="0">
              <a:spAutoFit/>
            </a:bodyPr>
            <a:lstStyle/>
            <a:p>
              <a:r>
                <a:rPr lang="en-US" dirty="0"/>
                <a:t>DAS</a:t>
              </a:r>
            </a:p>
          </p:txBody>
        </p:sp>
        <p:sp>
          <p:nvSpPr>
            <p:cNvPr id="17" name="TextBox 16">
              <a:extLst>
                <a:ext uri="{FF2B5EF4-FFF2-40B4-BE49-F238E27FC236}">
                  <a16:creationId xmlns:a16="http://schemas.microsoft.com/office/drawing/2014/main" id="{69D9797B-6947-9D44-9288-439F848B7FE3}"/>
                </a:ext>
              </a:extLst>
            </p:cNvPr>
            <p:cNvSpPr txBox="1"/>
            <p:nvPr/>
          </p:nvSpPr>
          <p:spPr>
            <a:xfrm>
              <a:off x="5282115" y="478912"/>
              <a:ext cx="598241" cy="369332"/>
            </a:xfrm>
            <a:prstGeom prst="rect">
              <a:avLst/>
            </a:prstGeom>
            <a:noFill/>
          </p:spPr>
          <p:txBody>
            <a:bodyPr wrap="none" rtlCol="0">
              <a:spAutoFit/>
            </a:bodyPr>
            <a:lstStyle/>
            <a:p>
              <a:r>
                <a:rPr lang="en-US" dirty="0"/>
                <a:t>MLP</a:t>
              </a:r>
            </a:p>
          </p:txBody>
        </p:sp>
        <p:sp>
          <p:nvSpPr>
            <p:cNvPr id="18" name="TextBox 17">
              <a:extLst>
                <a:ext uri="{FF2B5EF4-FFF2-40B4-BE49-F238E27FC236}">
                  <a16:creationId xmlns:a16="http://schemas.microsoft.com/office/drawing/2014/main" id="{DA0BE90A-96FA-4041-895B-D98D13D0512D}"/>
                </a:ext>
              </a:extLst>
            </p:cNvPr>
            <p:cNvSpPr txBox="1"/>
            <p:nvPr/>
          </p:nvSpPr>
          <p:spPr>
            <a:xfrm>
              <a:off x="9320024" y="489572"/>
              <a:ext cx="748475" cy="369332"/>
            </a:xfrm>
            <a:prstGeom prst="rect">
              <a:avLst/>
            </a:prstGeom>
            <a:noFill/>
          </p:spPr>
          <p:txBody>
            <a:bodyPr wrap="none" rtlCol="0">
              <a:spAutoFit/>
            </a:bodyPr>
            <a:lstStyle/>
            <a:p>
              <a:r>
                <a:rPr lang="en-US" dirty="0"/>
                <a:t>FCN-4</a:t>
              </a:r>
            </a:p>
          </p:txBody>
        </p:sp>
        <p:cxnSp>
          <p:nvCxnSpPr>
            <p:cNvPr id="20" name="Straight Arrow Connector 19">
              <a:extLst>
                <a:ext uri="{FF2B5EF4-FFF2-40B4-BE49-F238E27FC236}">
                  <a16:creationId xmlns:a16="http://schemas.microsoft.com/office/drawing/2014/main" id="{C0D45C37-3D54-2A4D-9CA6-2DE366960B35}"/>
                </a:ext>
              </a:extLst>
            </p:cNvPr>
            <p:cNvCxnSpPr/>
            <p:nvPr/>
          </p:nvCxnSpPr>
          <p:spPr>
            <a:xfrm>
              <a:off x="5946856" y="3595354"/>
              <a:ext cx="493664" cy="0"/>
            </a:xfrm>
            <a:prstGeom prst="straightConnector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722DDEF-05EE-8847-9CAF-12DD978D176E}"/>
                </a:ext>
              </a:extLst>
            </p:cNvPr>
            <p:cNvSpPr txBox="1"/>
            <p:nvPr/>
          </p:nvSpPr>
          <p:spPr>
            <a:xfrm>
              <a:off x="5989946" y="3326338"/>
              <a:ext cx="418704" cy="253916"/>
            </a:xfrm>
            <a:prstGeom prst="rect">
              <a:avLst/>
            </a:prstGeom>
            <a:noFill/>
          </p:spPr>
          <p:txBody>
            <a:bodyPr wrap="none" rtlCol="0">
              <a:spAutoFit/>
            </a:bodyPr>
            <a:lstStyle/>
            <a:p>
              <a:r>
                <a:rPr lang="en-US" sz="1050" dirty="0">
                  <a:solidFill>
                    <a:schemeClr val="bg1"/>
                  </a:solidFill>
                </a:rPr>
                <a:t>1cm</a:t>
              </a:r>
            </a:p>
          </p:txBody>
        </p:sp>
        <p:pic>
          <p:nvPicPr>
            <p:cNvPr id="22" name="Picture 21">
              <a:extLst>
                <a:ext uri="{FF2B5EF4-FFF2-40B4-BE49-F238E27FC236}">
                  <a16:creationId xmlns:a16="http://schemas.microsoft.com/office/drawing/2014/main" id="{1801D999-E7AE-EF4C-8B7E-3A75A65CB39E}"/>
                </a:ext>
              </a:extLst>
            </p:cNvPr>
            <p:cNvPicPr>
              <a:picLocks noChangeAspect="1"/>
            </p:cNvPicPr>
            <p:nvPr/>
          </p:nvPicPr>
          <p:blipFill rotWithShape="1">
            <a:blip r:embed="rId5"/>
            <a:srcRect l="28504" t="6729" r="33444" b="11698"/>
            <a:stretch/>
          </p:blipFill>
          <p:spPr>
            <a:xfrm>
              <a:off x="6661729" y="763893"/>
              <a:ext cx="2000651" cy="3214887"/>
            </a:xfrm>
            <a:prstGeom prst="rect">
              <a:avLst/>
            </a:prstGeom>
          </p:spPr>
        </p:pic>
        <p:sp>
          <p:nvSpPr>
            <p:cNvPr id="24" name="TextBox 23">
              <a:extLst>
                <a:ext uri="{FF2B5EF4-FFF2-40B4-BE49-F238E27FC236}">
                  <a16:creationId xmlns:a16="http://schemas.microsoft.com/office/drawing/2014/main" id="{26991017-D8E8-E04C-B278-EDEC21AFAAA8}"/>
                </a:ext>
              </a:extLst>
            </p:cNvPr>
            <p:cNvSpPr txBox="1"/>
            <p:nvPr/>
          </p:nvSpPr>
          <p:spPr>
            <a:xfrm>
              <a:off x="7237938" y="474349"/>
              <a:ext cx="738087" cy="369332"/>
            </a:xfrm>
            <a:prstGeom prst="rect">
              <a:avLst/>
            </a:prstGeom>
            <a:noFill/>
          </p:spPr>
          <p:txBody>
            <a:bodyPr wrap="none" rtlCol="0">
              <a:spAutoFit/>
            </a:bodyPr>
            <a:lstStyle/>
            <a:p>
              <a:r>
                <a:rPr lang="en-US" dirty="0" err="1"/>
                <a:t>LeNet</a:t>
              </a:r>
              <a:endParaRPr lang="en-US" dirty="0"/>
            </a:p>
          </p:txBody>
        </p:sp>
        <p:pic>
          <p:nvPicPr>
            <p:cNvPr id="27" name="Picture 26">
              <a:extLst>
                <a:ext uri="{FF2B5EF4-FFF2-40B4-BE49-F238E27FC236}">
                  <a16:creationId xmlns:a16="http://schemas.microsoft.com/office/drawing/2014/main" id="{F705FBBE-C14F-9D4C-A9ED-23191300253E}"/>
                </a:ext>
              </a:extLst>
            </p:cNvPr>
            <p:cNvPicPr>
              <a:picLocks noChangeAspect="1"/>
            </p:cNvPicPr>
            <p:nvPr/>
          </p:nvPicPr>
          <p:blipFill rotWithShape="1">
            <a:blip r:embed="rId6"/>
            <a:srcRect l="39138" t="11638" r="25431" b="11811"/>
            <a:stretch/>
          </p:blipFill>
          <p:spPr>
            <a:xfrm>
              <a:off x="8710524" y="774403"/>
              <a:ext cx="1928450" cy="3124935"/>
            </a:xfrm>
            <a:prstGeom prst="rect">
              <a:avLst/>
            </a:prstGeom>
          </p:spPr>
        </p:pic>
      </p:grpSp>
    </p:spTree>
    <p:extLst>
      <p:ext uri="{BB962C8B-B14F-4D97-AF65-F5344CB8AC3E}">
        <p14:creationId xmlns:p14="http://schemas.microsoft.com/office/powerpoint/2010/main" val="366774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EC1C-4CE9-7942-9EA9-253560A5D53D}"/>
              </a:ext>
            </a:extLst>
          </p:cNvPr>
          <p:cNvSpPr>
            <a:spLocks noGrp="1"/>
          </p:cNvSpPr>
          <p:nvPr>
            <p:ph type="title"/>
          </p:nvPr>
        </p:nvSpPr>
        <p:spPr/>
        <p:txBody>
          <a:bodyPr/>
          <a:lstStyle/>
          <a:p>
            <a:r>
              <a:rPr lang="en-US" dirty="0"/>
              <a:t>Ultrasound Basic Principles: 2. Pulse-Echo</a:t>
            </a:r>
          </a:p>
        </p:txBody>
      </p:sp>
      <p:pic>
        <p:nvPicPr>
          <p:cNvPr id="5" name="Online Media 4" descr="pulse_echo.mp4">
            <a:hlinkClick r:id="" action="ppaction://media"/>
            <a:extLst>
              <a:ext uri="{FF2B5EF4-FFF2-40B4-BE49-F238E27FC236}">
                <a16:creationId xmlns:a16="http://schemas.microsoft.com/office/drawing/2014/main" id="{E19ABB4D-4F88-CF47-8C61-D775E3579F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pic>
        <p:nvPicPr>
          <p:cNvPr id="4" name="Picture 3">
            <a:extLst>
              <a:ext uri="{FF2B5EF4-FFF2-40B4-BE49-F238E27FC236}">
                <a16:creationId xmlns:a16="http://schemas.microsoft.com/office/drawing/2014/main" id="{7739EF91-F005-8D49-A191-742447161A73}"/>
              </a:ext>
            </a:extLst>
          </p:cNvPr>
          <p:cNvPicPr>
            <a:picLocks noChangeAspect="1"/>
          </p:cNvPicPr>
          <p:nvPr/>
        </p:nvPicPr>
        <p:blipFill>
          <a:blip r:embed="rId6"/>
          <a:stretch>
            <a:fillRect/>
          </a:stretch>
        </p:blipFill>
        <p:spPr>
          <a:xfrm>
            <a:off x="2227263" y="1825625"/>
            <a:ext cx="3378200" cy="977900"/>
          </a:xfrm>
          <a:prstGeom prst="rect">
            <a:avLst/>
          </a:prstGeom>
        </p:spPr>
      </p:pic>
    </p:spTree>
    <p:extLst>
      <p:ext uri="{BB962C8B-B14F-4D97-AF65-F5344CB8AC3E}">
        <p14:creationId xmlns:p14="http://schemas.microsoft.com/office/powerpoint/2010/main" val="13285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605D-400C-8948-A148-764470E5D43D}"/>
              </a:ext>
            </a:extLst>
          </p:cNvPr>
          <p:cNvSpPr>
            <a:spLocks noGrp="1"/>
          </p:cNvSpPr>
          <p:nvPr>
            <p:ph type="title"/>
          </p:nvPr>
        </p:nvSpPr>
        <p:spPr/>
        <p:txBody>
          <a:bodyPr/>
          <a:lstStyle/>
          <a:p>
            <a:r>
              <a:rPr lang="en-US" dirty="0"/>
              <a:t>Results: DAS &lt; FCN-4 &lt; </a:t>
            </a:r>
            <a:r>
              <a:rPr lang="en-US" dirty="0" err="1"/>
              <a:t>LeNet</a:t>
            </a:r>
            <a:r>
              <a:rPr lang="en-US" dirty="0"/>
              <a:t> &lt; MLP</a:t>
            </a:r>
          </a:p>
        </p:txBody>
      </p:sp>
      <p:sp>
        <p:nvSpPr>
          <p:cNvPr id="3" name="Content Placeholder 2">
            <a:extLst>
              <a:ext uri="{FF2B5EF4-FFF2-40B4-BE49-F238E27FC236}">
                <a16:creationId xmlns:a16="http://schemas.microsoft.com/office/drawing/2014/main" id="{C796DEFC-AE43-BD4B-A8EE-9C747C02161E}"/>
              </a:ext>
            </a:extLst>
          </p:cNvPr>
          <p:cNvSpPr>
            <a:spLocks noGrp="1"/>
          </p:cNvSpPr>
          <p:nvPr>
            <p:ph idx="1"/>
          </p:nvPr>
        </p:nvSpPr>
        <p:spPr/>
        <p:txBody>
          <a:bodyPr/>
          <a:lstStyle/>
          <a:p>
            <a:r>
              <a:rPr lang="en-US" dirty="0"/>
              <a:t>MLP: Best Phantom CNR: 5.54</a:t>
            </a:r>
          </a:p>
          <a:p>
            <a:r>
              <a:rPr lang="en-US" dirty="0" err="1"/>
              <a:t>LeNet</a:t>
            </a:r>
            <a:r>
              <a:rPr lang="en-US" dirty="0"/>
              <a:t>: 5.29</a:t>
            </a:r>
          </a:p>
          <a:p>
            <a:r>
              <a:rPr lang="en-US" b="1" dirty="0"/>
              <a:t>FCN-4: 5.09</a:t>
            </a:r>
          </a:p>
          <a:p>
            <a:r>
              <a:rPr lang="en-US" dirty="0"/>
              <a:t>DAS: 4.40</a:t>
            </a:r>
          </a:p>
          <a:p>
            <a:endParaRPr lang="en-US" dirty="0"/>
          </a:p>
        </p:txBody>
      </p:sp>
    </p:spTree>
    <p:extLst>
      <p:ext uri="{BB962C8B-B14F-4D97-AF65-F5344CB8AC3E}">
        <p14:creationId xmlns:p14="http://schemas.microsoft.com/office/powerpoint/2010/main" val="3132981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87C3D8-4A71-444B-96BB-2355BD75468F}"/>
              </a:ext>
            </a:extLst>
          </p:cNvPr>
          <p:cNvSpPr>
            <a:spLocks noGrp="1"/>
          </p:cNvSpPr>
          <p:nvPr>
            <p:ph type="title"/>
          </p:nvPr>
        </p:nvSpPr>
        <p:spPr>
          <a:xfrm>
            <a:off x="526073" y="540351"/>
            <a:ext cx="11139854" cy="930447"/>
          </a:xfrm>
        </p:spPr>
        <p:txBody>
          <a:bodyPr vert="horz" lIns="91440" tIns="45720" rIns="91440" bIns="45720" rtlCol="0" anchor="b">
            <a:normAutofit/>
          </a:bodyPr>
          <a:lstStyle/>
          <a:p>
            <a:pPr algn="ctr"/>
            <a:r>
              <a:rPr lang="en-US" sz="4600" dirty="0">
                <a:solidFill>
                  <a:srgbClr val="FFFFFF"/>
                </a:solidFill>
              </a:rPr>
              <a:t>The Effective Receptive Field of Convolution</a:t>
            </a:r>
            <a:endParaRPr lang="en-US" sz="46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90463BC-5CD7-4B4B-B858-BEB179EC77A1}"/>
              </a:ext>
            </a:extLst>
          </p:cNvPr>
          <p:cNvSpPr/>
          <p:nvPr/>
        </p:nvSpPr>
        <p:spPr>
          <a:xfrm>
            <a:off x="3608831"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8A24921-DFF6-E64F-8503-B8B3DAB8F8CB}"/>
              </a:ext>
            </a:extLst>
          </p:cNvPr>
          <p:cNvSpPr/>
          <p:nvPr/>
        </p:nvSpPr>
        <p:spPr>
          <a:xfrm>
            <a:off x="4081796"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15E4A27-8DEE-1F42-8FCA-C91734EF38DD}"/>
              </a:ext>
            </a:extLst>
          </p:cNvPr>
          <p:cNvSpPr/>
          <p:nvPr/>
        </p:nvSpPr>
        <p:spPr>
          <a:xfrm>
            <a:off x="4554761"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42A5CDE-2045-7945-A445-3D9E895DB966}"/>
              </a:ext>
            </a:extLst>
          </p:cNvPr>
          <p:cNvSpPr/>
          <p:nvPr/>
        </p:nvSpPr>
        <p:spPr>
          <a:xfrm>
            <a:off x="5027726"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90DF54-62CA-B64B-A960-914087C6D0D3}"/>
              </a:ext>
            </a:extLst>
          </p:cNvPr>
          <p:cNvSpPr/>
          <p:nvPr/>
        </p:nvSpPr>
        <p:spPr>
          <a:xfrm>
            <a:off x="5500690"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497EB3-7740-6946-8E19-C5A92C790FEB}"/>
              </a:ext>
            </a:extLst>
          </p:cNvPr>
          <p:cNvSpPr/>
          <p:nvPr/>
        </p:nvSpPr>
        <p:spPr>
          <a:xfrm>
            <a:off x="5973655"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D172F5-8366-5C47-BA85-0011E6B34912}"/>
              </a:ext>
            </a:extLst>
          </p:cNvPr>
          <p:cNvSpPr/>
          <p:nvPr/>
        </p:nvSpPr>
        <p:spPr>
          <a:xfrm>
            <a:off x="6446620"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FDE1E6-E052-CE4F-A279-A7F03414D433}"/>
              </a:ext>
            </a:extLst>
          </p:cNvPr>
          <p:cNvSpPr/>
          <p:nvPr/>
        </p:nvSpPr>
        <p:spPr>
          <a:xfrm>
            <a:off x="4081796"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a:extLst>
              <a:ext uri="{FF2B5EF4-FFF2-40B4-BE49-F238E27FC236}">
                <a16:creationId xmlns:a16="http://schemas.microsoft.com/office/drawing/2014/main" id="{F853F376-C4CE-F748-A0BB-0FD5183FF817}"/>
              </a:ext>
            </a:extLst>
          </p:cNvPr>
          <p:cNvSpPr/>
          <p:nvPr/>
        </p:nvSpPr>
        <p:spPr>
          <a:xfrm>
            <a:off x="4554761"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a:extLst>
              <a:ext uri="{FF2B5EF4-FFF2-40B4-BE49-F238E27FC236}">
                <a16:creationId xmlns:a16="http://schemas.microsoft.com/office/drawing/2014/main" id="{F59D36CF-FE15-FD42-84E4-23E8C86156CB}"/>
              </a:ext>
            </a:extLst>
          </p:cNvPr>
          <p:cNvSpPr/>
          <p:nvPr/>
        </p:nvSpPr>
        <p:spPr>
          <a:xfrm>
            <a:off x="5027726"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Rectangle 17">
            <a:extLst>
              <a:ext uri="{FF2B5EF4-FFF2-40B4-BE49-F238E27FC236}">
                <a16:creationId xmlns:a16="http://schemas.microsoft.com/office/drawing/2014/main" id="{DE22BDA7-63D2-DE44-9566-70B547BE2E71}"/>
              </a:ext>
            </a:extLst>
          </p:cNvPr>
          <p:cNvSpPr/>
          <p:nvPr/>
        </p:nvSpPr>
        <p:spPr>
          <a:xfrm>
            <a:off x="5500690"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Rectangle 18">
            <a:extLst>
              <a:ext uri="{FF2B5EF4-FFF2-40B4-BE49-F238E27FC236}">
                <a16:creationId xmlns:a16="http://schemas.microsoft.com/office/drawing/2014/main" id="{8C5833EF-AFB6-D146-BE24-0A3E9945B9C3}"/>
              </a:ext>
            </a:extLst>
          </p:cNvPr>
          <p:cNvSpPr/>
          <p:nvPr/>
        </p:nvSpPr>
        <p:spPr>
          <a:xfrm>
            <a:off x="5973655"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1" name="Straight Arrow Connector 20">
            <a:extLst>
              <a:ext uri="{FF2B5EF4-FFF2-40B4-BE49-F238E27FC236}">
                <a16:creationId xmlns:a16="http://schemas.microsoft.com/office/drawing/2014/main" id="{3C3D3F01-4AB6-0C42-9EEC-B5A621354BE5}"/>
              </a:ext>
            </a:extLst>
          </p:cNvPr>
          <p:cNvCxnSpPr>
            <a:cxnSpLocks/>
            <a:endCxn id="15" idx="0"/>
          </p:cNvCxnSpPr>
          <p:nvPr/>
        </p:nvCxnSpPr>
        <p:spPr>
          <a:xfrm flipH="1">
            <a:off x="4318279" y="3096022"/>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61F732-A819-274F-8A31-AE6E10CA3FB7}"/>
              </a:ext>
            </a:extLst>
          </p:cNvPr>
          <p:cNvCxnSpPr>
            <a:cxnSpLocks/>
            <a:endCxn id="15" idx="0"/>
          </p:cNvCxnSpPr>
          <p:nvPr/>
        </p:nvCxnSpPr>
        <p:spPr>
          <a:xfrm>
            <a:off x="3845315" y="3096022"/>
            <a:ext cx="47296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6D8076-3A14-2544-8B59-5D0DF5AC85D8}"/>
              </a:ext>
            </a:extLst>
          </p:cNvPr>
          <p:cNvCxnSpPr>
            <a:cxnSpLocks/>
            <a:endCxn id="15" idx="0"/>
          </p:cNvCxnSpPr>
          <p:nvPr/>
        </p:nvCxnSpPr>
        <p:spPr>
          <a:xfrm flipH="1">
            <a:off x="4318279" y="3096022"/>
            <a:ext cx="472966"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23A5583-726A-634A-BD3B-729292934685}"/>
              </a:ext>
            </a:extLst>
          </p:cNvPr>
          <p:cNvSpPr txBox="1"/>
          <p:nvPr/>
        </p:nvSpPr>
        <p:spPr>
          <a:xfrm>
            <a:off x="7392550" y="2674873"/>
            <a:ext cx="684803" cy="369332"/>
          </a:xfrm>
          <a:prstGeom prst="rect">
            <a:avLst/>
          </a:prstGeom>
          <a:noFill/>
        </p:spPr>
        <p:txBody>
          <a:bodyPr wrap="none" rtlCol="0">
            <a:spAutoFit/>
          </a:bodyPr>
          <a:lstStyle/>
          <a:p>
            <a:r>
              <a:rPr lang="en-US" dirty="0"/>
              <a:t>Input</a:t>
            </a:r>
          </a:p>
        </p:txBody>
      </p:sp>
      <p:sp>
        <p:nvSpPr>
          <p:cNvPr id="25" name="TextBox 24">
            <a:extLst>
              <a:ext uri="{FF2B5EF4-FFF2-40B4-BE49-F238E27FC236}">
                <a16:creationId xmlns:a16="http://schemas.microsoft.com/office/drawing/2014/main" id="{98F9062B-3EEC-0546-9F0F-1AC6A8209AB3}"/>
              </a:ext>
            </a:extLst>
          </p:cNvPr>
          <p:cNvSpPr txBox="1"/>
          <p:nvPr/>
        </p:nvSpPr>
        <p:spPr>
          <a:xfrm>
            <a:off x="7306788" y="3730427"/>
            <a:ext cx="856325" cy="369332"/>
          </a:xfrm>
          <a:prstGeom prst="rect">
            <a:avLst/>
          </a:prstGeom>
          <a:noFill/>
        </p:spPr>
        <p:txBody>
          <a:bodyPr wrap="none" rtlCol="0">
            <a:spAutoFit/>
          </a:bodyPr>
          <a:lstStyle/>
          <a:p>
            <a:r>
              <a:rPr lang="en-US" dirty="0"/>
              <a:t>Output</a:t>
            </a:r>
          </a:p>
        </p:txBody>
      </p:sp>
      <p:sp>
        <p:nvSpPr>
          <p:cNvPr id="26" name="Rectangle 25">
            <a:extLst>
              <a:ext uri="{FF2B5EF4-FFF2-40B4-BE49-F238E27FC236}">
                <a16:creationId xmlns:a16="http://schemas.microsoft.com/office/drawing/2014/main" id="{F2419B8B-B4A0-F54B-9B17-6688E67267A3}"/>
              </a:ext>
            </a:extLst>
          </p:cNvPr>
          <p:cNvSpPr/>
          <p:nvPr/>
        </p:nvSpPr>
        <p:spPr>
          <a:xfrm>
            <a:off x="3635146" y="2621273"/>
            <a:ext cx="1418894" cy="472965"/>
          </a:xfrm>
          <a:prstGeom prst="rect">
            <a:avLst/>
          </a:prstGeom>
          <a:solidFill>
            <a:schemeClr val="accent1">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5E5AEE0-0D8A-F241-8E62-1AD4F7DB86ED}"/>
              </a:ext>
            </a:extLst>
          </p:cNvPr>
          <p:cNvSpPr txBox="1"/>
          <p:nvPr/>
        </p:nvSpPr>
        <p:spPr>
          <a:xfrm>
            <a:off x="2470623" y="4939974"/>
            <a:ext cx="2793585" cy="369332"/>
          </a:xfrm>
          <a:prstGeom prst="rect">
            <a:avLst/>
          </a:prstGeom>
          <a:noFill/>
        </p:spPr>
        <p:txBody>
          <a:bodyPr wrap="none" rtlCol="0">
            <a:spAutoFit/>
          </a:bodyPr>
          <a:lstStyle/>
          <a:p>
            <a:r>
              <a:rPr lang="en-US" dirty="0"/>
              <a:t>Effective Receptive Field = 3</a:t>
            </a:r>
          </a:p>
        </p:txBody>
      </p:sp>
      <p:cxnSp>
        <p:nvCxnSpPr>
          <p:cNvPr id="32" name="Straight Arrow Connector 31">
            <a:extLst>
              <a:ext uri="{FF2B5EF4-FFF2-40B4-BE49-F238E27FC236}">
                <a16:creationId xmlns:a16="http://schemas.microsoft.com/office/drawing/2014/main" id="{DEF70B34-E6E2-B242-9106-212983B3C699}"/>
              </a:ext>
            </a:extLst>
          </p:cNvPr>
          <p:cNvCxnSpPr>
            <a:cxnSpLocks/>
            <a:endCxn id="15" idx="2"/>
          </p:cNvCxnSpPr>
          <p:nvPr/>
        </p:nvCxnSpPr>
        <p:spPr>
          <a:xfrm flipV="1">
            <a:off x="4318278" y="4099759"/>
            <a:ext cx="1" cy="683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465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87C3D8-4A71-444B-96BB-2355BD75468F}"/>
              </a:ext>
            </a:extLst>
          </p:cNvPr>
          <p:cNvSpPr>
            <a:spLocks noGrp="1"/>
          </p:cNvSpPr>
          <p:nvPr>
            <p:ph type="title"/>
          </p:nvPr>
        </p:nvSpPr>
        <p:spPr>
          <a:xfrm>
            <a:off x="526073" y="540351"/>
            <a:ext cx="11139854" cy="930447"/>
          </a:xfrm>
        </p:spPr>
        <p:txBody>
          <a:bodyPr vert="horz" lIns="91440" tIns="45720" rIns="91440" bIns="45720" rtlCol="0" anchor="b">
            <a:normAutofit/>
          </a:bodyPr>
          <a:lstStyle/>
          <a:p>
            <a:pPr algn="ctr"/>
            <a:r>
              <a:rPr lang="en-US" sz="4600" dirty="0">
                <a:solidFill>
                  <a:srgbClr val="FFFFFF"/>
                </a:solidFill>
              </a:rPr>
              <a:t>The Effective Receptive Field of Convolution</a:t>
            </a:r>
            <a:endParaRPr lang="en-US" sz="46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90463BC-5CD7-4B4B-B858-BEB179EC77A1}"/>
              </a:ext>
            </a:extLst>
          </p:cNvPr>
          <p:cNvSpPr/>
          <p:nvPr/>
        </p:nvSpPr>
        <p:spPr>
          <a:xfrm>
            <a:off x="3608831"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8A24921-DFF6-E64F-8503-B8B3DAB8F8CB}"/>
              </a:ext>
            </a:extLst>
          </p:cNvPr>
          <p:cNvSpPr/>
          <p:nvPr/>
        </p:nvSpPr>
        <p:spPr>
          <a:xfrm>
            <a:off x="4081796"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15E4A27-8DEE-1F42-8FCA-C91734EF38DD}"/>
              </a:ext>
            </a:extLst>
          </p:cNvPr>
          <p:cNvSpPr/>
          <p:nvPr/>
        </p:nvSpPr>
        <p:spPr>
          <a:xfrm>
            <a:off x="4554761"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42A5CDE-2045-7945-A445-3D9E895DB966}"/>
              </a:ext>
            </a:extLst>
          </p:cNvPr>
          <p:cNvSpPr/>
          <p:nvPr/>
        </p:nvSpPr>
        <p:spPr>
          <a:xfrm>
            <a:off x="5027726"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90DF54-62CA-B64B-A960-914087C6D0D3}"/>
              </a:ext>
            </a:extLst>
          </p:cNvPr>
          <p:cNvSpPr/>
          <p:nvPr/>
        </p:nvSpPr>
        <p:spPr>
          <a:xfrm>
            <a:off x="5500690"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497EB3-7740-6946-8E19-C5A92C790FEB}"/>
              </a:ext>
            </a:extLst>
          </p:cNvPr>
          <p:cNvSpPr/>
          <p:nvPr/>
        </p:nvSpPr>
        <p:spPr>
          <a:xfrm>
            <a:off x="5973655"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D172F5-8366-5C47-BA85-0011E6B34912}"/>
              </a:ext>
            </a:extLst>
          </p:cNvPr>
          <p:cNvSpPr/>
          <p:nvPr/>
        </p:nvSpPr>
        <p:spPr>
          <a:xfrm>
            <a:off x="6446620"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853F376-C4CE-F748-A0BB-0FD5183FF817}"/>
              </a:ext>
            </a:extLst>
          </p:cNvPr>
          <p:cNvSpPr/>
          <p:nvPr/>
        </p:nvSpPr>
        <p:spPr>
          <a:xfrm>
            <a:off x="4554761"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a:extLst>
              <a:ext uri="{FF2B5EF4-FFF2-40B4-BE49-F238E27FC236}">
                <a16:creationId xmlns:a16="http://schemas.microsoft.com/office/drawing/2014/main" id="{F59D36CF-FE15-FD42-84E4-23E8C86156CB}"/>
              </a:ext>
            </a:extLst>
          </p:cNvPr>
          <p:cNvSpPr/>
          <p:nvPr/>
        </p:nvSpPr>
        <p:spPr>
          <a:xfrm>
            <a:off x="5027726"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Rectangle 17">
            <a:extLst>
              <a:ext uri="{FF2B5EF4-FFF2-40B4-BE49-F238E27FC236}">
                <a16:creationId xmlns:a16="http://schemas.microsoft.com/office/drawing/2014/main" id="{DE22BDA7-63D2-DE44-9566-70B547BE2E71}"/>
              </a:ext>
            </a:extLst>
          </p:cNvPr>
          <p:cNvSpPr/>
          <p:nvPr/>
        </p:nvSpPr>
        <p:spPr>
          <a:xfrm>
            <a:off x="5500690"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1" name="Straight Arrow Connector 20">
            <a:extLst>
              <a:ext uri="{FF2B5EF4-FFF2-40B4-BE49-F238E27FC236}">
                <a16:creationId xmlns:a16="http://schemas.microsoft.com/office/drawing/2014/main" id="{3C3D3F01-4AB6-0C42-9EEC-B5A621354BE5}"/>
              </a:ext>
            </a:extLst>
          </p:cNvPr>
          <p:cNvCxnSpPr>
            <a:cxnSpLocks/>
          </p:cNvCxnSpPr>
          <p:nvPr/>
        </p:nvCxnSpPr>
        <p:spPr>
          <a:xfrm flipH="1">
            <a:off x="4806004" y="3097806"/>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61F732-A819-274F-8A31-AE6E10CA3FB7}"/>
              </a:ext>
            </a:extLst>
          </p:cNvPr>
          <p:cNvCxnSpPr>
            <a:cxnSpLocks/>
            <a:endCxn id="16" idx="0"/>
          </p:cNvCxnSpPr>
          <p:nvPr/>
        </p:nvCxnSpPr>
        <p:spPr>
          <a:xfrm>
            <a:off x="3845315" y="3096022"/>
            <a:ext cx="945929"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6D8076-3A14-2544-8B59-5D0DF5AC85D8}"/>
              </a:ext>
            </a:extLst>
          </p:cNvPr>
          <p:cNvCxnSpPr>
            <a:cxnSpLocks/>
            <a:endCxn id="16" idx="0"/>
          </p:cNvCxnSpPr>
          <p:nvPr/>
        </p:nvCxnSpPr>
        <p:spPr>
          <a:xfrm flipH="1">
            <a:off x="4791244" y="3090620"/>
            <a:ext cx="841418" cy="536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23A5583-726A-634A-BD3B-729292934685}"/>
              </a:ext>
            </a:extLst>
          </p:cNvPr>
          <p:cNvSpPr txBox="1"/>
          <p:nvPr/>
        </p:nvSpPr>
        <p:spPr>
          <a:xfrm>
            <a:off x="7392550" y="2674873"/>
            <a:ext cx="684803" cy="369332"/>
          </a:xfrm>
          <a:prstGeom prst="rect">
            <a:avLst/>
          </a:prstGeom>
          <a:noFill/>
        </p:spPr>
        <p:txBody>
          <a:bodyPr wrap="none" rtlCol="0">
            <a:spAutoFit/>
          </a:bodyPr>
          <a:lstStyle/>
          <a:p>
            <a:r>
              <a:rPr lang="en-US" dirty="0"/>
              <a:t>Input</a:t>
            </a:r>
          </a:p>
        </p:txBody>
      </p:sp>
      <p:sp>
        <p:nvSpPr>
          <p:cNvPr id="25" name="TextBox 24">
            <a:extLst>
              <a:ext uri="{FF2B5EF4-FFF2-40B4-BE49-F238E27FC236}">
                <a16:creationId xmlns:a16="http://schemas.microsoft.com/office/drawing/2014/main" id="{98F9062B-3EEC-0546-9F0F-1AC6A8209AB3}"/>
              </a:ext>
            </a:extLst>
          </p:cNvPr>
          <p:cNvSpPr txBox="1"/>
          <p:nvPr/>
        </p:nvSpPr>
        <p:spPr>
          <a:xfrm>
            <a:off x="7306788" y="3730427"/>
            <a:ext cx="856325" cy="369332"/>
          </a:xfrm>
          <a:prstGeom prst="rect">
            <a:avLst/>
          </a:prstGeom>
          <a:noFill/>
        </p:spPr>
        <p:txBody>
          <a:bodyPr wrap="none" rtlCol="0">
            <a:spAutoFit/>
          </a:bodyPr>
          <a:lstStyle/>
          <a:p>
            <a:r>
              <a:rPr lang="en-US" dirty="0"/>
              <a:t>Output</a:t>
            </a:r>
          </a:p>
        </p:txBody>
      </p:sp>
      <p:sp>
        <p:nvSpPr>
          <p:cNvPr id="26" name="Rectangle 25">
            <a:extLst>
              <a:ext uri="{FF2B5EF4-FFF2-40B4-BE49-F238E27FC236}">
                <a16:creationId xmlns:a16="http://schemas.microsoft.com/office/drawing/2014/main" id="{F2419B8B-B4A0-F54B-9B17-6688E67267A3}"/>
              </a:ext>
            </a:extLst>
          </p:cNvPr>
          <p:cNvSpPr/>
          <p:nvPr/>
        </p:nvSpPr>
        <p:spPr>
          <a:xfrm>
            <a:off x="3635145" y="2621273"/>
            <a:ext cx="2338509" cy="472965"/>
          </a:xfrm>
          <a:prstGeom prst="rect">
            <a:avLst/>
          </a:prstGeom>
          <a:solidFill>
            <a:schemeClr val="accent1">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5E5AEE0-0D8A-F241-8E62-1AD4F7DB86ED}"/>
              </a:ext>
            </a:extLst>
          </p:cNvPr>
          <p:cNvSpPr txBox="1"/>
          <p:nvPr/>
        </p:nvSpPr>
        <p:spPr>
          <a:xfrm>
            <a:off x="2470623" y="4939974"/>
            <a:ext cx="2793585" cy="369332"/>
          </a:xfrm>
          <a:prstGeom prst="rect">
            <a:avLst/>
          </a:prstGeom>
          <a:noFill/>
        </p:spPr>
        <p:txBody>
          <a:bodyPr wrap="none" rtlCol="0">
            <a:spAutoFit/>
          </a:bodyPr>
          <a:lstStyle/>
          <a:p>
            <a:r>
              <a:rPr lang="en-US" dirty="0"/>
              <a:t>Effective Receptive Field = 5</a:t>
            </a:r>
          </a:p>
        </p:txBody>
      </p:sp>
      <p:cxnSp>
        <p:nvCxnSpPr>
          <p:cNvPr id="32" name="Straight Arrow Connector 31">
            <a:extLst>
              <a:ext uri="{FF2B5EF4-FFF2-40B4-BE49-F238E27FC236}">
                <a16:creationId xmlns:a16="http://schemas.microsoft.com/office/drawing/2014/main" id="{DEF70B34-E6E2-B242-9106-212983B3C699}"/>
              </a:ext>
            </a:extLst>
          </p:cNvPr>
          <p:cNvCxnSpPr>
            <a:cxnSpLocks/>
          </p:cNvCxnSpPr>
          <p:nvPr/>
        </p:nvCxnSpPr>
        <p:spPr>
          <a:xfrm flipV="1">
            <a:off x="4791242" y="4125421"/>
            <a:ext cx="1" cy="683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5DBCE9F-6A32-4743-9CA1-CEBEB097D064}"/>
              </a:ext>
            </a:extLst>
          </p:cNvPr>
          <p:cNvCxnSpPr>
            <a:cxnSpLocks/>
            <a:endCxn id="16" idx="0"/>
          </p:cNvCxnSpPr>
          <p:nvPr/>
        </p:nvCxnSpPr>
        <p:spPr>
          <a:xfrm>
            <a:off x="4213766" y="3090620"/>
            <a:ext cx="577478" cy="536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86655E-A309-2445-A452-483A949D5973}"/>
              </a:ext>
            </a:extLst>
          </p:cNvPr>
          <p:cNvCxnSpPr>
            <a:cxnSpLocks/>
            <a:endCxn id="16" idx="0"/>
          </p:cNvCxnSpPr>
          <p:nvPr/>
        </p:nvCxnSpPr>
        <p:spPr>
          <a:xfrm flipH="1">
            <a:off x="4791244" y="3096022"/>
            <a:ext cx="45923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336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87C3D8-4A71-444B-96BB-2355BD75468F}"/>
              </a:ext>
            </a:extLst>
          </p:cNvPr>
          <p:cNvSpPr>
            <a:spLocks noGrp="1"/>
          </p:cNvSpPr>
          <p:nvPr>
            <p:ph type="title"/>
          </p:nvPr>
        </p:nvSpPr>
        <p:spPr>
          <a:xfrm>
            <a:off x="526073" y="540351"/>
            <a:ext cx="11139854" cy="930447"/>
          </a:xfrm>
        </p:spPr>
        <p:txBody>
          <a:bodyPr vert="horz" lIns="91440" tIns="45720" rIns="91440" bIns="45720" rtlCol="0" anchor="b">
            <a:normAutofit/>
          </a:bodyPr>
          <a:lstStyle/>
          <a:p>
            <a:pPr algn="ctr"/>
            <a:r>
              <a:rPr lang="en-US" sz="4600" dirty="0">
                <a:solidFill>
                  <a:srgbClr val="FFFFFF"/>
                </a:solidFill>
              </a:rPr>
              <a:t>The Effective Receptive Field of Convolution</a:t>
            </a:r>
            <a:endParaRPr lang="en-US" sz="46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90463BC-5CD7-4B4B-B858-BEB179EC77A1}"/>
              </a:ext>
            </a:extLst>
          </p:cNvPr>
          <p:cNvSpPr/>
          <p:nvPr/>
        </p:nvSpPr>
        <p:spPr>
          <a:xfrm>
            <a:off x="3608831"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8A24921-DFF6-E64F-8503-B8B3DAB8F8CB}"/>
              </a:ext>
            </a:extLst>
          </p:cNvPr>
          <p:cNvSpPr/>
          <p:nvPr/>
        </p:nvSpPr>
        <p:spPr>
          <a:xfrm>
            <a:off x="4081796"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15E4A27-8DEE-1F42-8FCA-C91734EF38DD}"/>
              </a:ext>
            </a:extLst>
          </p:cNvPr>
          <p:cNvSpPr/>
          <p:nvPr/>
        </p:nvSpPr>
        <p:spPr>
          <a:xfrm>
            <a:off x="4554761"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42A5CDE-2045-7945-A445-3D9E895DB966}"/>
              </a:ext>
            </a:extLst>
          </p:cNvPr>
          <p:cNvSpPr/>
          <p:nvPr/>
        </p:nvSpPr>
        <p:spPr>
          <a:xfrm>
            <a:off x="5027726"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90DF54-62CA-B64B-A960-914087C6D0D3}"/>
              </a:ext>
            </a:extLst>
          </p:cNvPr>
          <p:cNvSpPr/>
          <p:nvPr/>
        </p:nvSpPr>
        <p:spPr>
          <a:xfrm>
            <a:off x="5500690"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497EB3-7740-6946-8E19-C5A92C790FEB}"/>
              </a:ext>
            </a:extLst>
          </p:cNvPr>
          <p:cNvSpPr/>
          <p:nvPr/>
        </p:nvSpPr>
        <p:spPr>
          <a:xfrm>
            <a:off x="5973655"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D172F5-8366-5C47-BA85-0011E6B34912}"/>
              </a:ext>
            </a:extLst>
          </p:cNvPr>
          <p:cNvSpPr/>
          <p:nvPr/>
        </p:nvSpPr>
        <p:spPr>
          <a:xfrm>
            <a:off x="6446620"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853F376-C4CE-F748-A0BB-0FD5183FF817}"/>
              </a:ext>
            </a:extLst>
          </p:cNvPr>
          <p:cNvSpPr/>
          <p:nvPr/>
        </p:nvSpPr>
        <p:spPr>
          <a:xfrm>
            <a:off x="5066825" y="3617619"/>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1" name="Straight Arrow Connector 20">
            <a:extLst>
              <a:ext uri="{FF2B5EF4-FFF2-40B4-BE49-F238E27FC236}">
                <a16:creationId xmlns:a16="http://schemas.microsoft.com/office/drawing/2014/main" id="{3C3D3F01-4AB6-0C42-9EEC-B5A621354BE5}"/>
              </a:ext>
            </a:extLst>
          </p:cNvPr>
          <p:cNvCxnSpPr>
            <a:cxnSpLocks/>
          </p:cNvCxnSpPr>
          <p:nvPr/>
        </p:nvCxnSpPr>
        <p:spPr>
          <a:xfrm flipH="1">
            <a:off x="5272415" y="3073699"/>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61F732-A819-274F-8A31-AE6E10CA3FB7}"/>
              </a:ext>
            </a:extLst>
          </p:cNvPr>
          <p:cNvCxnSpPr>
            <a:cxnSpLocks/>
            <a:endCxn id="16" idx="0"/>
          </p:cNvCxnSpPr>
          <p:nvPr/>
        </p:nvCxnSpPr>
        <p:spPr>
          <a:xfrm>
            <a:off x="4357379" y="3086847"/>
            <a:ext cx="945929"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6D8076-3A14-2544-8B59-5D0DF5AC85D8}"/>
              </a:ext>
            </a:extLst>
          </p:cNvPr>
          <p:cNvCxnSpPr>
            <a:cxnSpLocks/>
            <a:endCxn id="16" idx="0"/>
          </p:cNvCxnSpPr>
          <p:nvPr/>
        </p:nvCxnSpPr>
        <p:spPr>
          <a:xfrm flipH="1">
            <a:off x="5303308" y="3081445"/>
            <a:ext cx="841418" cy="536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23A5583-726A-634A-BD3B-729292934685}"/>
              </a:ext>
            </a:extLst>
          </p:cNvPr>
          <p:cNvSpPr txBox="1"/>
          <p:nvPr/>
        </p:nvSpPr>
        <p:spPr>
          <a:xfrm>
            <a:off x="7392550" y="2674873"/>
            <a:ext cx="684803" cy="369332"/>
          </a:xfrm>
          <a:prstGeom prst="rect">
            <a:avLst/>
          </a:prstGeom>
          <a:noFill/>
        </p:spPr>
        <p:txBody>
          <a:bodyPr wrap="none" rtlCol="0">
            <a:spAutoFit/>
          </a:bodyPr>
          <a:lstStyle/>
          <a:p>
            <a:r>
              <a:rPr lang="en-US" dirty="0"/>
              <a:t>Input</a:t>
            </a:r>
          </a:p>
        </p:txBody>
      </p:sp>
      <p:sp>
        <p:nvSpPr>
          <p:cNvPr id="25" name="TextBox 24">
            <a:extLst>
              <a:ext uri="{FF2B5EF4-FFF2-40B4-BE49-F238E27FC236}">
                <a16:creationId xmlns:a16="http://schemas.microsoft.com/office/drawing/2014/main" id="{98F9062B-3EEC-0546-9F0F-1AC6A8209AB3}"/>
              </a:ext>
            </a:extLst>
          </p:cNvPr>
          <p:cNvSpPr txBox="1"/>
          <p:nvPr/>
        </p:nvSpPr>
        <p:spPr>
          <a:xfrm>
            <a:off x="7306788" y="3730427"/>
            <a:ext cx="856325" cy="369332"/>
          </a:xfrm>
          <a:prstGeom prst="rect">
            <a:avLst/>
          </a:prstGeom>
          <a:noFill/>
        </p:spPr>
        <p:txBody>
          <a:bodyPr wrap="none" rtlCol="0">
            <a:spAutoFit/>
          </a:bodyPr>
          <a:lstStyle/>
          <a:p>
            <a:r>
              <a:rPr lang="en-US" dirty="0"/>
              <a:t>Output</a:t>
            </a:r>
          </a:p>
        </p:txBody>
      </p:sp>
      <p:sp>
        <p:nvSpPr>
          <p:cNvPr id="26" name="Rectangle 25">
            <a:extLst>
              <a:ext uri="{FF2B5EF4-FFF2-40B4-BE49-F238E27FC236}">
                <a16:creationId xmlns:a16="http://schemas.microsoft.com/office/drawing/2014/main" id="{F2419B8B-B4A0-F54B-9B17-6688E67267A3}"/>
              </a:ext>
            </a:extLst>
          </p:cNvPr>
          <p:cNvSpPr/>
          <p:nvPr/>
        </p:nvSpPr>
        <p:spPr>
          <a:xfrm>
            <a:off x="3635146" y="2621273"/>
            <a:ext cx="3284440" cy="472965"/>
          </a:xfrm>
          <a:prstGeom prst="rect">
            <a:avLst/>
          </a:prstGeom>
          <a:solidFill>
            <a:schemeClr val="accent1">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5E5AEE0-0D8A-F241-8E62-1AD4F7DB86ED}"/>
              </a:ext>
            </a:extLst>
          </p:cNvPr>
          <p:cNvSpPr txBox="1"/>
          <p:nvPr/>
        </p:nvSpPr>
        <p:spPr>
          <a:xfrm>
            <a:off x="3572783" y="4952166"/>
            <a:ext cx="3625544" cy="369332"/>
          </a:xfrm>
          <a:prstGeom prst="rect">
            <a:avLst/>
          </a:prstGeom>
          <a:noFill/>
        </p:spPr>
        <p:txBody>
          <a:bodyPr wrap="none" rtlCol="0">
            <a:spAutoFit/>
          </a:bodyPr>
          <a:lstStyle/>
          <a:p>
            <a:r>
              <a:rPr lang="en-US" dirty="0"/>
              <a:t>Effective Receptive Field = 7 == input</a:t>
            </a:r>
          </a:p>
        </p:txBody>
      </p:sp>
      <p:cxnSp>
        <p:nvCxnSpPr>
          <p:cNvPr id="32" name="Straight Arrow Connector 31">
            <a:extLst>
              <a:ext uri="{FF2B5EF4-FFF2-40B4-BE49-F238E27FC236}">
                <a16:creationId xmlns:a16="http://schemas.microsoft.com/office/drawing/2014/main" id="{DEF70B34-E6E2-B242-9106-212983B3C699}"/>
              </a:ext>
            </a:extLst>
          </p:cNvPr>
          <p:cNvCxnSpPr>
            <a:cxnSpLocks/>
          </p:cNvCxnSpPr>
          <p:nvPr/>
        </p:nvCxnSpPr>
        <p:spPr>
          <a:xfrm flipV="1">
            <a:off x="5251801" y="4125421"/>
            <a:ext cx="1" cy="683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5DBCE9F-6A32-4743-9CA1-CEBEB097D064}"/>
              </a:ext>
            </a:extLst>
          </p:cNvPr>
          <p:cNvCxnSpPr>
            <a:cxnSpLocks/>
            <a:endCxn id="16" idx="0"/>
          </p:cNvCxnSpPr>
          <p:nvPr/>
        </p:nvCxnSpPr>
        <p:spPr>
          <a:xfrm>
            <a:off x="4725830" y="3081445"/>
            <a:ext cx="577478" cy="536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86655E-A309-2445-A452-483A949D5973}"/>
              </a:ext>
            </a:extLst>
          </p:cNvPr>
          <p:cNvCxnSpPr>
            <a:cxnSpLocks/>
            <a:endCxn id="16" idx="0"/>
          </p:cNvCxnSpPr>
          <p:nvPr/>
        </p:nvCxnSpPr>
        <p:spPr>
          <a:xfrm flipH="1">
            <a:off x="5303308" y="3086847"/>
            <a:ext cx="45923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A60098-6ACD-514E-B462-D9A52B29BB2C}"/>
              </a:ext>
            </a:extLst>
          </p:cNvPr>
          <p:cNvCxnSpPr>
            <a:cxnSpLocks/>
            <a:endCxn id="16" idx="0"/>
          </p:cNvCxnSpPr>
          <p:nvPr/>
        </p:nvCxnSpPr>
        <p:spPr>
          <a:xfrm flipH="1">
            <a:off x="5303308" y="3109170"/>
            <a:ext cx="1348904" cy="5084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F7F9F9E-C3F3-C247-96C4-E7AC9CEE91E3}"/>
              </a:ext>
            </a:extLst>
          </p:cNvPr>
          <p:cNvCxnSpPr>
            <a:cxnSpLocks/>
            <a:endCxn id="16" idx="0"/>
          </p:cNvCxnSpPr>
          <p:nvPr/>
        </p:nvCxnSpPr>
        <p:spPr>
          <a:xfrm>
            <a:off x="3939285" y="3109170"/>
            <a:ext cx="1364023" cy="5084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489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87C3D8-4A71-444B-96BB-2355BD75468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Are Convolutions Helpful? 1. CNR vs. Kernel Size</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1D83FE5-6A86-DD46-9D7F-3AC116C5E00E}"/>
              </a:ext>
            </a:extLst>
          </p:cNvPr>
          <p:cNvPicPr>
            <a:picLocks noChangeAspect="1"/>
          </p:cNvPicPr>
          <p:nvPr/>
        </p:nvPicPr>
        <p:blipFill>
          <a:blip r:embed="rId3"/>
          <a:stretch>
            <a:fillRect/>
          </a:stretch>
        </p:blipFill>
        <p:spPr>
          <a:xfrm>
            <a:off x="3192453" y="2509911"/>
            <a:ext cx="5751995" cy="3997637"/>
          </a:xfrm>
          <a:prstGeom prst="rect">
            <a:avLst/>
          </a:prstGeom>
        </p:spPr>
      </p:pic>
    </p:spTree>
    <p:extLst>
      <p:ext uri="{BB962C8B-B14F-4D97-AF65-F5344CB8AC3E}">
        <p14:creationId xmlns:p14="http://schemas.microsoft.com/office/powerpoint/2010/main" val="3032876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7C3D8-4A71-444B-96BB-2355BD75468F}"/>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FCN-4’s Receptive Field Size</a:t>
            </a:r>
          </a:p>
        </p:txBody>
      </p:sp>
      <p:pic>
        <p:nvPicPr>
          <p:cNvPr id="5" name="Picture 4">
            <a:extLst>
              <a:ext uri="{FF2B5EF4-FFF2-40B4-BE49-F238E27FC236}">
                <a16:creationId xmlns:a16="http://schemas.microsoft.com/office/drawing/2014/main" id="{E55D2F03-1376-9A43-A722-034D618BE385}"/>
              </a:ext>
            </a:extLst>
          </p:cNvPr>
          <p:cNvPicPr>
            <a:picLocks noChangeAspect="1"/>
          </p:cNvPicPr>
          <p:nvPr/>
        </p:nvPicPr>
        <p:blipFill>
          <a:blip r:embed="rId3"/>
          <a:stretch>
            <a:fillRect/>
          </a:stretch>
        </p:blipFill>
        <p:spPr>
          <a:xfrm>
            <a:off x="5430188" y="492573"/>
            <a:ext cx="6000813" cy="5880796"/>
          </a:xfrm>
          <a:prstGeom prst="rect">
            <a:avLst/>
          </a:prstGeom>
        </p:spPr>
      </p:pic>
    </p:spTree>
    <p:extLst>
      <p:ext uri="{BB962C8B-B14F-4D97-AF65-F5344CB8AC3E}">
        <p14:creationId xmlns:p14="http://schemas.microsoft.com/office/powerpoint/2010/main" val="4031539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87C3D8-4A71-444B-96BB-2355BD75468F}"/>
              </a:ext>
            </a:extLst>
          </p:cNvPr>
          <p:cNvSpPr>
            <a:spLocks noGrp="1"/>
          </p:cNvSpPr>
          <p:nvPr>
            <p:ph type="title"/>
          </p:nvPr>
        </p:nvSpPr>
        <p:spPr>
          <a:xfrm>
            <a:off x="526073" y="540351"/>
            <a:ext cx="11139854" cy="930447"/>
          </a:xfrm>
        </p:spPr>
        <p:txBody>
          <a:bodyPr vert="horz" lIns="91440" tIns="45720" rIns="91440" bIns="45720" rtlCol="0" anchor="b">
            <a:normAutofit/>
          </a:bodyPr>
          <a:lstStyle/>
          <a:p>
            <a:pPr algn="ctr"/>
            <a:r>
              <a:rPr lang="en-US" sz="4600" dirty="0">
                <a:solidFill>
                  <a:srgbClr val="FFFFFF"/>
                </a:solidFill>
              </a:rPr>
              <a:t>The Effective Receptive Field of Convolution</a:t>
            </a:r>
            <a:endParaRPr lang="en-US" sz="46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90463BC-5CD7-4B4B-B858-BEB179EC77A1}"/>
              </a:ext>
            </a:extLst>
          </p:cNvPr>
          <p:cNvSpPr/>
          <p:nvPr/>
        </p:nvSpPr>
        <p:spPr>
          <a:xfrm>
            <a:off x="3608831"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8A24921-DFF6-E64F-8503-B8B3DAB8F8CB}"/>
              </a:ext>
            </a:extLst>
          </p:cNvPr>
          <p:cNvSpPr/>
          <p:nvPr/>
        </p:nvSpPr>
        <p:spPr>
          <a:xfrm>
            <a:off x="4081796"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15E4A27-8DEE-1F42-8FCA-C91734EF38DD}"/>
              </a:ext>
            </a:extLst>
          </p:cNvPr>
          <p:cNvSpPr/>
          <p:nvPr/>
        </p:nvSpPr>
        <p:spPr>
          <a:xfrm>
            <a:off x="4554761"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42A5CDE-2045-7945-A445-3D9E895DB966}"/>
              </a:ext>
            </a:extLst>
          </p:cNvPr>
          <p:cNvSpPr/>
          <p:nvPr/>
        </p:nvSpPr>
        <p:spPr>
          <a:xfrm>
            <a:off x="5027726"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90DF54-62CA-B64B-A960-914087C6D0D3}"/>
              </a:ext>
            </a:extLst>
          </p:cNvPr>
          <p:cNvSpPr/>
          <p:nvPr/>
        </p:nvSpPr>
        <p:spPr>
          <a:xfrm>
            <a:off x="5500690"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497EB3-7740-6946-8E19-C5A92C790FEB}"/>
              </a:ext>
            </a:extLst>
          </p:cNvPr>
          <p:cNvSpPr/>
          <p:nvPr/>
        </p:nvSpPr>
        <p:spPr>
          <a:xfrm>
            <a:off x="5973655"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D172F5-8366-5C47-BA85-0011E6B34912}"/>
              </a:ext>
            </a:extLst>
          </p:cNvPr>
          <p:cNvSpPr/>
          <p:nvPr/>
        </p:nvSpPr>
        <p:spPr>
          <a:xfrm>
            <a:off x="6446620"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FDE1E6-E052-CE4F-A279-A7F03414D433}"/>
              </a:ext>
            </a:extLst>
          </p:cNvPr>
          <p:cNvSpPr/>
          <p:nvPr/>
        </p:nvSpPr>
        <p:spPr>
          <a:xfrm>
            <a:off x="4081796"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a:extLst>
              <a:ext uri="{FF2B5EF4-FFF2-40B4-BE49-F238E27FC236}">
                <a16:creationId xmlns:a16="http://schemas.microsoft.com/office/drawing/2014/main" id="{F853F376-C4CE-F748-A0BB-0FD5183FF817}"/>
              </a:ext>
            </a:extLst>
          </p:cNvPr>
          <p:cNvSpPr/>
          <p:nvPr/>
        </p:nvSpPr>
        <p:spPr>
          <a:xfrm>
            <a:off x="4554761"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a:extLst>
              <a:ext uri="{FF2B5EF4-FFF2-40B4-BE49-F238E27FC236}">
                <a16:creationId xmlns:a16="http://schemas.microsoft.com/office/drawing/2014/main" id="{F59D36CF-FE15-FD42-84E4-23E8C86156CB}"/>
              </a:ext>
            </a:extLst>
          </p:cNvPr>
          <p:cNvSpPr/>
          <p:nvPr/>
        </p:nvSpPr>
        <p:spPr>
          <a:xfrm>
            <a:off x="5027726"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Rectangle 17">
            <a:extLst>
              <a:ext uri="{FF2B5EF4-FFF2-40B4-BE49-F238E27FC236}">
                <a16:creationId xmlns:a16="http://schemas.microsoft.com/office/drawing/2014/main" id="{DE22BDA7-63D2-DE44-9566-70B547BE2E71}"/>
              </a:ext>
            </a:extLst>
          </p:cNvPr>
          <p:cNvSpPr/>
          <p:nvPr/>
        </p:nvSpPr>
        <p:spPr>
          <a:xfrm>
            <a:off x="5500690"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Rectangle 18">
            <a:extLst>
              <a:ext uri="{FF2B5EF4-FFF2-40B4-BE49-F238E27FC236}">
                <a16:creationId xmlns:a16="http://schemas.microsoft.com/office/drawing/2014/main" id="{8C5833EF-AFB6-D146-BE24-0A3E9945B9C3}"/>
              </a:ext>
            </a:extLst>
          </p:cNvPr>
          <p:cNvSpPr/>
          <p:nvPr/>
        </p:nvSpPr>
        <p:spPr>
          <a:xfrm>
            <a:off x="5973655"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1" name="Straight Arrow Connector 20">
            <a:extLst>
              <a:ext uri="{FF2B5EF4-FFF2-40B4-BE49-F238E27FC236}">
                <a16:creationId xmlns:a16="http://schemas.microsoft.com/office/drawing/2014/main" id="{3C3D3F01-4AB6-0C42-9EEC-B5A621354BE5}"/>
              </a:ext>
            </a:extLst>
          </p:cNvPr>
          <p:cNvCxnSpPr>
            <a:cxnSpLocks/>
            <a:endCxn id="15" idx="0"/>
          </p:cNvCxnSpPr>
          <p:nvPr/>
        </p:nvCxnSpPr>
        <p:spPr>
          <a:xfrm flipH="1">
            <a:off x="4318279" y="3096022"/>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61F732-A819-274F-8A31-AE6E10CA3FB7}"/>
              </a:ext>
            </a:extLst>
          </p:cNvPr>
          <p:cNvCxnSpPr>
            <a:cxnSpLocks/>
            <a:endCxn id="15" idx="0"/>
          </p:cNvCxnSpPr>
          <p:nvPr/>
        </p:nvCxnSpPr>
        <p:spPr>
          <a:xfrm>
            <a:off x="3845315" y="3096022"/>
            <a:ext cx="47296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6D8076-3A14-2544-8B59-5D0DF5AC85D8}"/>
              </a:ext>
            </a:extLst>
          </p:cNvPr>
          <p:cNvCxnSpPr>
            <a:cxnSpLocks/>
            <a:endCxn id="15" idx="0"/>
          </p:cNvCxnSpPr>
          <p:nvPr/>
        </p:nvCxnSpPr>
        <p:spPr>
          <a:xfrm flipH="1">
            <a:off x="4318279" y="3096022"/>
            <a:ext cx="472966"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23A5583-726A-634A-BD3B-729292934685}"/>
              </a:ext>
            </a:extLst>
          </p:cNvPr>
          <p:cNvSpPr txBox="1"/>
          <p:nvPr/>
        </p:nvSpPr>
        <p:spPr>
          <a:xfrm>
            <a:off x="7392550" y="2674873"/>
            <a:ext cx="684803" cy="369332"/>
          </a:xfrm>
          <a:prstGeom prst="rect">
            <a:avLst/>
          </a:prstGeom>
          <a:noFill/>
        </p:spPr>
        <p:txBody>
          <a:bodyPr wrap="none" rtlCol="0">
            <a:spAutoFit/>
          </a:bodyPr>
          <a:lstStyle/>
          <a:p>
            <a:r>
              <a:rPr lang="en-US" dirty="0"/>
              <a:t>Input</a:t>
            </a:r>
          </a:p>
        </p:txBody>
      </p:sp>
      <p:sp>
        <p:nvSpPr>
          <p:cNvPr id="25" name="TextBox 24">
            <a:extLst>
              <a:ext uri="{FF2B5EF4-FFF2-40B4-BE49-F238E27FC236}">
                <a16:creationId xmlns:a16="http://schemas.microsoft.com/office/drawing/2014/main" id="{98F9062B-3EEC-0546-9F0F-1AC6A8209AB3}"/>
              </a:ext>
            </a:extLst>
          </p:cNvPr>
          <p:cNvSpPr txBox="1"/>
          <p:nvPr/>
        </p:nvSpPr>
        <p:spPr>
          <a:xfrm>
            <a:off x="7306788" y="3730427"/>
            <a:ext cx="856325" cy="369332"/>
          </a:xfrm>
          <a:prstGeom prst="rect">
            <a:avLst/>
          </a:prstGeom>
          <a:noFill/>
        </p:spPr>
        <p:txBody>
          <a:bodyPr wrap="none" rtlCol="0">
            <a:spAutoFit/>
          </a:bodyPr>
          <a:lstStyle/>
          <a:p>
            <a:r>
              <a:rPr lang="en-US" dirty="0"/>
              <a:t>Output</a:t>
            </a:r>
          </a:p>
        </p:txBody>
      </p:sp>
      <p:sp>
        <p:nvSpPr>
          <p:cNvPr id="26" name="Rectangle 25">
            <a:extLst>
              <a:ext uri="{FF2B5EF4-FFF2-40B4-BE49-F238E27FC236}">
                <a16:creationId xmlns:a16="http://schemas.microsoft.com/office/drawing/2014/main" id="{F2419B8B-B4A0-F54B-9B17-6688E67267A3}"/>
              </a:ext>
            </a:extLst>
          </p:cNvPr>
          <p:cNvSpPr/>
          <p:nvPr/>
        </p:nvSpPr>
        <p:spPr>
          <a:xfrm>
            <a:off x="3635146" y="2621273"/>
            <a:ext cx="1418894" cy="472965"/>
          </a:xfrm>
          <a:prstGeom prst="rect">
            <a:avLst/>
          </a:prstGeom>
          <a:solidFill>
            <a:schemeClr val="accent1">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5E5AEE0-0D8A-F241-8E62-1AD4F7DB86ED}"/>
              </a:ext>
            </a:extLst>
          </p:cNvPr>
          <p:cNvSpPr txBox="1"/>
          <p:nvPr/>
        </p:nvSpPr>
        <p:spPr>
          <a:xfrm>
            <a:off x="2943587" y="5948317"/>
            <a:ext cx="2793585" cy="369332"/>
          </a:xfrm>
          <a:prstGeom prst="rect">
            <a:avLst/>
          </a:prstGeom>
          <a:noFill/>
        </p:spPr>
        <p:txBody>
          <a:bodyPr wrap="none" rtlCol="0">
            <a:spAutoFit/>
          </a:bodyPr>
          <a:lstStyle/>
          <a:p>
            <a:r>
              <a:rPr lang="en-US" dirty="0"/>
              <a:t>Effective Receptive Field = 5</a:t>
            </a:r>
          </a:p>
        </p:txBody>
      </p:sp>
      <p:cxnSp>
        <p:nvCxnSpPr>
          <p:cNvPr id="32" name="Straight Arrow Connector 31">
            <a:extLst>
              <a:ext uri="{FF2B5EF4-FFF2-40B4-BE49-F238E27FC236}">
                <a16:creationId xmlns:a16="http://schemas.microsoft.com/office/drawing/2014/main" id="{DEF70B34-E6E2-B242-9106-212983B3C699}"/>
              </a:ext>
            </a:extLst>
          </p:cNvPr>
          <p:cNvCxnSpPr>
            <a:cxnSpLocks/>
          </p:cNvCxnSpPr>
          <p:nvPr/>
        </p:nvCxnSpPr>
        <p:spPr>
          <a:xfrm flipV="1">
            <a:off x="4791242" y="5108102"/>
            <a:ext cx="1" cy="683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5C0CCD-451C-D04C-B362-39E12160E5DB}"/>
              </a:ext>
            </a:extLst>
          </p:cNvPr>
          <p:cNvCxnSpPr>
            <a:cxnSpLocks/>
          </p:cNvCxnSpPr>
          <p:nvPr/>
        </p:nvCxnSpPr>
        <p:spPr>
          <a:xfrm flipH="1">
            <a:off x="4791242" y="4099759"/>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E7FB8E5-103F-F943-8E44-5C0BC629573F}"/>
              </a:ext>
            </a:extLst>
          </p:cNvPr>
          <p:cNvCxnSpPr>
            <a:cxnSpLocks/>
          </p:cNvCxnSpPr>
          <p:nvPr/>
        </p:nvCxnSpPr>
        <p:spPr>
          <a:xfrm>
            <a:off x="4318278" y="4099759"/>
            <a:ext cx="47296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A363B9-2161-CF47-9F07-B0E3187A6D79}"/>
              </a:ext>
            </a:extLst>
          </p:cNvPr>
          <p:cNvCxnSpPr>
            <a:cxnSpLocks/>
          </p:cNvCxnSpPr>
          <p:nvPr/>
        </p:nvCxnSpPr>
        <p:spPr>
          <a:xfrm flipH="1">
            <a:off x="4791242" y="4099759"/>
            <a:ext cx="472966"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07368A5-385E-094B-9A58-D30C5E68C9A0}"/>
              </a:ext>
            </a:extLst>
          </p:cNvPr>
          <p:cNvSpPr/>
          <p:nvPr/>
        </p:nvSpPr>
        <p:spPr>
          <a:xfrm>
            <a:off x="4081795" y="3622896"/>
            <a:ext cx="1418894" cy="472965"/>
          </a:xfrm>
          <a:prstGeom prst="rect">
            <a:avLst/>
          </a:prstGeom>
          <a:solidFill>
            <a:schemeClr val="accent1">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AAEB68A-D130-2C4B-A69E-5596CC3C1F86}"/>
              </a:ext>
            </a:extLst>
          </p:cNvPr>
          <p:cNvSpPr/>
          <p:nvPr/>
        </p:nvSpPr>
        <p:spPr>
          <a:xfrm>
            <a:off x="4554761" y="4616238"/>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4" name="Rectangle 33">
            <a:extLst>
              <a:ext uri="{FF2B5EF4-FFF2-40B4-BE49-F238E27FC236}">
                <a16:creationId xmlns:a16="http://schemas.microsoft.com/office/drawing/2014/main" id="{4E3B43C2-981C-4B43-9DD4-2AD6B87FA2A3}"/>
              </a:ext>
            </a:extLst>
          </p:cNvPr>
          <p:cNvSpPr/>
          <p:nvPr/>
        </p:nvSpPr>
        <p:spPr>
          <a:xfrm>
            <a:off x="5027726" y="4616238"/>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ectangle 34">
            <a:extLst>
              <a:ext uri="{FF2B5EF4-FFF2-40B4-BE49-F238E27FC236}">
                <a16:creationId xmlns:a16="http://schemas.microsoft.com/office/drawing/2014/main" id="{22859A48-71BA-894B-9C2D-F5BED0BF03A1}"/>
              </a:ext>
            </a:extLst>
          </p:cNvPr>
          <p:cNvSpPr/>
          <p:nvPr/>
        </p:nvSpPr>
        <p:spPr>
          <a:xfrm>
            <a:off x="5500691" y="4616238"/>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40" name="Straight Arrow Connector 39">
            <a:extLst>
              <a:ext uri="{FF2B5EF4-FFF2-40B4-BE49-F238E27FC236}">
                <a16:creationId xmlns:a16="http://schemas.microsoft.com/office/drawing/2014/main" id="{6A90C847-79FE-254E-8E38-1ED7D98A7718}"/>
              </a:ext>
            </a:extLst>
          </p:cNvPr>
          <p:cNvCxnSpPr>
            <a:cxnSpLocks/>
          </p:cNvCxnSpPr>
          <p:nvPr/>
        </p:nvCxnSpPr>
        <p:spPr>
          <a:xfrm flipH="1">
            <a:off x="5349969" y="3101699"/>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21A274-286C-D547-A6A3-ABF502C68467}"/>
              </a:ext>
            </a:extLst>
          </p:cNvPr>
          <p:cNvCxnSpPr>
            <a:cxnSpLocks/>
          </p:cNvCxnSpPr>
          <p:nvPr/>
        </p:nvCxnSpPr>
        <p:spPr>
          <a:xfrm>
            <a:off x="4877005" y="3101699"/>
            <a:ext cx="47296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DABAAFA-9DE2-0741-85A1-B4D33B8D1A83}"/>
              </a:ext>
            </a:extLst>
          </p:cNvPr>
          <p:cNvCxnSpPr>
            <a:cxnSpLocks/>
          </p:cNvCxnSpPr>
          <p:nvPr/>
        </p:nvCxnSpPr>
        <p:spPr>
          <a:xfrm flipH="1">
            <a:off x="5349969" y="3101699"/>
            <a:ext cx="472966"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642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87C3D8-4A71-444B-96BB-2355BD75468F}"/>
              </a:ext>
            </a:extLst>
          </p:cNvPr>
          <p:cNvSpPr>
            <a:spLocks noGrp="1"/>
          </p:cNvSpPr>
          <p:nvPr>
            <p:ph type="title"/>
          </p:nvPr>
        </p:nvSpPr>
        <p:spPr>
          <a:xfrm>
            <a:off x="526073" y="540351"/>
            <a:ext cx="11139854" cy="930447"/>
          </a:xfrm>
        </p:spPr>
        <p:txBody>
          <a:bodyPr vert="horz" lIns="91440" tIns="45720" rIns="91440" bIns="45720" rtlCol="0" anchor="b">
            <a:normAutofit/>
          </a:bodyPr>
          <a:lstStyle/>
          <a:p>
            <a:pPr algn="ctr"/>
            <a:r>
              <a:rPr lang="en-US" sz="4600" dirty="0">
                <a:solidFill>
                  <a:srgbClr val="FFFFFF"/>
                </a:solidFill>
              </a:rPr>
              <a:t>The Effective Receptive Field of Convolution</a:t>
            </a:r>
            <a:endParaRPr lang="en-US" sz="46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90463BC-5CD7-4B4B-B858-BEB179EC77A1}"/>
              </a:ext>
            </a:extLst>
          </p:cNvPr>
          <p:cNvSpPr/>
          <p:nvPr/>
        </p:nvSpPr>
        <p:spPr>
          <a:xfrm>
            <a:off x="3608831"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8A24921-DFF6-E64F-8503-B8B3DAB8F8CB}"/>
              </a:ext>
            </a:extLst>
          </p:cNvPr>
          <p:cNvSpPr/>
          <p:nvPr/>
        </p:nvSpPr>
        <p:spPr>
          <a:xfrm>
            <a:off x="4081796"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15E4A27-8DEE-1F42-8FCA-C91734EF38DD}"/>
              </a:ext>
            </a:extLst>
          </p:cNvPr>
          <p:cNvSpPr/>
          <p:nvPr/>
        </p:nvSpPr>
        <p:spPr>
          <a:xfrm>
            <a:off x="4554761"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42A5CDE-2045-7945-A445-3D9E895DB966}"/>
              </a:ext>
            </a:extLst>
          </p:cNvPr>
          <p:cNvSpPr/>
          <p:nvPr/>
        </p:nvSpPr>
        <p:spPr>
          <a:xfrm>
            <a:off x="5027726"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90DF54-62CA-B64B-A960-914087C6D0D3}"/>
              </a:ext>
            </a:extLst>
          </p:cNvPr>
          <p:cNvSpPr/>
          <p:nvPr/>
        </p:nvSpPr>
        <p:spPr>
          <a:xfrm>
            <a:off x="5500690"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497EB3-7740-6946-8E19-C5A92C790FEB}"/>
              </a:ext>
            </a:extLst>
          </p:cNvPr>
          <p:cNvSpPr/>
          <p:nvPr/>
        </p:nvSpPr>
        <p:spPr>
          <a:xfrm>
            <a:off x="5973655"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D172F5-8366-5C47-BA85-0011E6B34912}"/>
              </a:ext>
            </a:extLst>
          </p:cNvPr>
          <p:cNvSpPr/>
          <p:nvPr/>
        </p:nvSpPr>
        <p:spPr>
          <a:xfrm>
            <a:off x="6446620" y="2623057"/>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FDE1E6-E052-CE4F-A279-A7F03414D433}"/>
              </a:ext>
            </a:extLst>
          </p:cNvPr>
          <p:cNvSpPr/>
          <p:nvPr/>
        </p:nvSpPr>
        <p:spPr>
          <a:xfrm>
            <a:off x="4081796"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a:extLst>
              <a:ext uri="{FF2B5EF4-FFF2-40B4-BE49-F238E27FC236}">
                <a16:creationId xmlns:a16="http://schemas.microsoft.com/office/drawing/2014/main" id="{F853F376-C4CE-F748-A0BB-0FD5183FF817}"/>
              </a:ext>
            </a:extLst>
          </p:cNvPr>
          <p:cNvSpPr/>
          <p:nvPr/>
        </p:nvSpPr>
        <p:spPr>
          <a:xfrm>
            <a:off x="4554761"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a:extLst>
              <a:ext uri="{FF2B5EF4-FFF2-40B4-BE49-F238E27FC236}">
                <a16:creationId xmlns:a16="http://schemas.microsoft.com/office/drawing/2014/main" id="{F59D36CF-FE15-FD42-84E4-23E8C86156CB}"/>
              </a:ext>
            </a:extLst>
          </p:cNvPr>
          <p:cNvSpPr/>
          <p:nvPr/>
        </p:nvSpPr>
        <p:spPr>
          <a:xfrm>
            <a:off x="5027726"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Rectangle 17">
            <a:extLst>
              <a:ext uri="{FF2B5EF4-FFF2-40B4-BE49-F238E27FC236}">
                <a16:creationId xmlns:a16="http://schemas.microsoft.com/office/drawing/2014/main" id="{DE22BDA7-63D2-DE44-9566-70B547BE2E71}"/>
              </a:ext>
            </a:extLst>
          </p:cNvPr>
          <p:cNvSpPr/>
          <p:nvPr/>
        </p:nvSpPr>
        <p:spPr>
          <a:xfrm>
            <a:off x="5500690"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Rectangle 18">
            <a:extLst>
              <a:ext uri="{FF2B5EF4-FFF2-40B4-BE49-F238E27FC236}">
                <a16:creationId xmlns:a16="http://schemas.microsoft.com/office/drawing/2014/main" id="{8C5833EF-AFB6-D146-BE24-0A3E9945B9C3}"/>
              </a:ext>
            </a:extLst>
          </p:cNvPr>
          <p:cNvSpPr/>
          <p:nvPr/>
        </p:nvSpPr>
        <p:spPr>
          <a:xfrm>
            <a:off x="5973655" y="3626794"/>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1" name="Straight Arrow Connector 20">
            <a:extLst>
              <a:ext uri="{FF2B5EF4-FFF2-40B4-BE49-F238E27FC236}">
                <a16:creationId xmlns:a16="http://schemas.microsoft.com/office/drawing/2014/main" id="{3C3D3F01-4AB6-0C42-9EEC-B5A621354BE5}"/>
              </a:ext>
            </a:extLst>
          </p:cNvPr>
          <p:cNvCxnSpPr>
            <a:cxnSpLocks/>
            <a:endCxn id="15" idx="0"/>
          </p:cNvCxnSpPr>
          <p:nvPr/>
        </p:nvCxnSpPr>
        <p:spPr>
          <a:xfrm flipH="1">
            <a:off x="4318279" y="3096022"/>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61F732-A819-274F-8A31-AE6E10CA3FB7}"/>
              </a:ext>
            </a:extLst>
          </p:cNvPr>
          <p:cNvCxnSpPr>
            <a:cxnSpLocks/>
            <a:endCxn id="15" idx="0"/>
          </p:cNvCxnSpPr>
          <p:nvPr/>
        </p:nvCxnSpPr>
        <p:spPr>
          <a:xfrm>
            <a:off x="3845315" y="3096022"/>
            <a:ext cx="47296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6D8076-3A14-2544-8B59-5D0DF5AC85D8}"/>
              </a:ext>
            </a:extLst>
          </p:cNvPr>
          <p:cNvCxnSpPr>
            <a:cxnSpLocks/>
            <a:endCxn id="15" idx="0"/>
          </p:cNvCxnSpPr>
          <p:nvPr/>
        </p:nvCxnSpPr>
        <p:spPr>
          <a:xfrm flipH="1">
            <a:off x="4318279" y="3096022"/>
            <a:ext cx="472966"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23A5583-726A-634A-BD3B-729292934685}"/>
              </a:ext>
            </a:extLst>
          </p:cNvPr>
          <p:cNvSpPr txBox="1"/>
          <p:nvPr/>
        </p:nvSpPr>
        <p:spPr>
          <a:xfrm>
            <a:off x="7392550" y="2674873"/>
            <a:ext cx="684803" cy="369332"/>
          </a:xfrm>
          <a:prstGeom prst="rect">
            <a:avLst/>
          </a:prstGeom>
          <a:noFill/>
        </p:spPr>
        <p:txBody>
          <a:bodyPr wrap="none" rtlCol="0">
            <a:spAutoFit/>
          </a:bodyPr>
          <a:lstStyle/>
          <a:p>
            <a:r>
              <a:rPr lang="en-US" dirty="0"/>
              <a:t>Input</a:t>
            </a:r>
          </a:p>
        </p:txBody>
      </p:sp>
      <p:sp>
        <p:nvSpPr>
          <p:cNvPr id="25" name="TextBox 24">
            <a:extLst>
              <a:ext uri="{FF2B5EF4-FFF2-40B4-BE49-F238E27FC236}">
                <a16:creationId xmlns:a16="http://schemas.microsoft.com/office/drawing/2014/main" id="{98F9062B-3EEC-0546-9F0F-1AC6A8209AB3}"/>
              </a:ext>
            </a:extLst>
          </p:cNvPr>
          <p:cNvSpPr txBox="1"/>
          <p:nvPr/>
        </p:nvSpPr>
        <p:spPr>
          <a:xfrm>
            <a:off x="7306788" y="3730427"/>
            <a:ext cx="856325" cy="369332"/>
          </a:xfrm>
          <a:prstGeom prst="rect">
            <a:avLst/>
          </a:prstGeom>
          <a:noFill/>
        </p:spPr>
        <p:txBody>
          <a:bodyPr wrap="none" rtlCol="0">
            <a:spAutoFit/>
          </a:bodyPr>
          <a:lstStyle/>
          <a:p>
            <a:r>
              <a:rPr lang="en-US" dirty="0"/>
              <a:t>Output</a:t>
            </a:r>
          </a:p>
        </p:txBody>
      </p:sp>
      <p:sp>
        <p:nvSpPr>
          <p:cNvPr id="26" name="Rectangle 25">
            <a:extLst>
              <a:ext uri="{FF2B5EF4-FFF2-40B4-BE49-F238E27FC236}">
                <a16:creationId xmlns:a16="http://schemas.microsoft.com/office/drawing/2014/main" id="{F2419B8B-B4A0-F54B-9B17-6688E67267A3}"/>
              </a:ext>
            </a:extLst>
          </p:cNvPr>
          <p:cNvSpPr/>
          <p:nvPr/>
        </p:nvSpPr>
        <p:spPr>
          <a:xfrm>
            <a:off x="3635146" y="2621273"/>
            <a:ext cx="1418894" cy="472965"/>
          </a:xfrm>
          <a:prstGeom prst="rect">
            <a:avLst/>
          </a:prstGeom>
          <a:solidFill>
            <a:schemeClr val="accent1">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5E5AEE0-0D8A-F241-8E62-1AD4F7DB86ED}"/>
              </a:ext>
            </a:extLst>
          </p:cNvPr>
          <p:cNvSpPr txBox="1"/>
          <p:nvPr/>
        </p:nvSpPr>
        <p:spPr>
          <a:xfrm>
            <a:off x="3302415" y="6403507"/>
            <a:ext cx="3625544" cy="369332"/>
          </a:xfrm>
          <a:prstGeom prst="rect">
            <a:avLst/>
          </a:prstGeom>
          <a:noFill/>
        </p:spPr>
        <p:txBody>
          <a:bodyPr wrap="none" rtlCol="0">
            <a:spAutoFit/>
          </a:bodyPr>
          <a:lstStyle/>
          <a:p>
            <a:r>
              <a:rPr lang="en-US" dirty="0"/>
              <a:t>Effective Receptive Field = 7 == input</a:t>
            </a:r>
          </a:p>
        </p:txBody>
      </p:sp>
      <p:cxnSp>
        <p:nvCxnSpPr>
          <p:cNvPr id="32" name="Straight Arrow Connector 31">
            <a:extLst>
              <a:ext uri="{FF2B5EF4-FFF2-40B4-BE49-F238E27FC236}">
                <a16:creationId xmlns:a16="http://schemas.microsoft.com/office/drawing/2014/main" id="{DEF70B34-E6E2-B242-9106-212983B3C699}"/>
              </a:ext>
            </a:extLst>
          </p:cNvPr>
          <p:cNvCxnSpPr>
            <a:cxnSpLocks/>
          </p:cNvCxnSpPr>
          <p:nvPr/>
        </p:nvCxnSpPr>
        <p:spPr>
          <a:xfrm flipV="1">
            <a:off x="5272418" y="6089663"/>
            <a:ext cx="0" cy="31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5C0CCD-451C-D04C-B362-39E12160E5DB}"/>
              </a:ext>
            </a:extLst>
          </p:cNvPr>
          <p:cNvCxnSpPr>
            <a:cxnSpLocks/>
          </p:cNvCxnSpPr>
          <p:nvPr/>
        </p:nvCxnSpPr>
        <p:spPr>
          <a:xfrm flipH="1">
            <a:off x="4791242" y="4099759"/>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E7FB8E5-103F-F943-8E44-5C0BC629573F}"/>
              </a:ext>
            </a:extLst>
          </p:cNvPr>
          <p:cNvCxnSpPr>
            <a:cxnSpLocks/>
          </p:cNvCxnSpPr>
          <p:nvPr/>
        </p:nvCxnSpPr>
        <p:spPr>
          <a:xfrm>
            <a:off x="4318278" y="4099759"/>
            <a:ext cx="47296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A363B9-2161-CF47-9F07-B0E3187A6D79}"/>
              </a:ext>
            </a:extLst>
          </p:cNvPr>
          <p:cNvCxnSpPr>
            <a:cxnSpLocks/>
          </p:cNvCxnSpPr>
          <p:nvPr/>
        </p:nvCxnSpPr>
        <p:spPr>
          <a:xfrm flipH="1">
            <a:off x="4791242" y="4099759"/>
            <a:ext cx="472966"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07368A5-385E-094B-9A58-D30C5E68C9A0}"/>
              </a:ext>
            </a:extLst>
          </p:cNvPr>
          <p:cNvSpPr/>
          <p:nvPr/>
        </p:nvSpPr>
        <p:spPr>
          <a:xfrm>
            <a:off x="4081795" y="3622896"/>
            <a:ext cx="1418894" cy="472965"/>
          </a:xfrm>
          <a:prstGeom prst="rect">
            <a:avLst/>
          </a:prstGeom>
          <a:solidFill>
            <a:schemeClr val="accent1">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AAEB68A-D130-2C4B-A69E-5596CC3C1F86}"/>
              </a:ext>
            </a:extLst>
          </p:cNvPr>
          <p:cNvSpPr/>
          <p:nvPr/>
        </p:nvSpPr>
        <p:spPr>
          <a:xfrm>
            <a:off x="4554761" y="4616238"/>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4" name="Rectangle 33">
            <a:extLst>
              <a:ext uri="{FF2B5EF4-FFF2-40B4-BE49-F238E27FC236}">
                <a16:creationId xmlns:a16="http://schemas.microsoft.com/office/drawing/2014/main" id="{4E3B43C2-981C-4B43-9DD4-2AD6B87FA2A3}"/>
              </a:ext>
            </a:extLst>
          </p:cNvPr>
          <p:cNvSpPr/>
          <p:nvPr/>
        </p:nvSpPr>
        <p:spPr>
          <a:xfrm>
            <a:off x="5027726" y="4616238"/>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ectangle 34">
            <a:extLst>
              <a:ext uri="{FF2B5EF4-FFF2-40B4-BE49-F238E27FC236}">
                <a16:creationId xmlns:a16="http://schemas.microsoft.com/office/drawing/2014/main" id="{22859A48-71BA-894B-9C2D-F5BED0BF03A1}"/>
              </a:ext>
            </a:extLst>
          </p:cNvPr>
          <p:cNvSpPr/>
          <p:nvPr/>
        </p:nvSpPr>
        <p:spPr>
          <a:xfrm>
            <a:off x="5500691" y="4616238"/>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Rectangle 38">
            <a:extLst>
              <a:ext uri="{FF2B5EF4-FFF2-40B4-BE49-F238E27FC236}">
                <a16:creationId xmlns:a16="http://schemas.microsoft.com/office/drawing/2014/main" id="{137DE64E-7D6D-BB48-BF0E-C78041E7C8B4}"/>
              </a:ext>
            </a:extLst>
          </p:cNvPr>
          <p:cNvSpPr/>
          <p:nvPr/>
        </p:nvSpPr>
        <p:spPr>
          <a:xfrm>
            <a:off x="4554760" y="4612340"/>
            <a:ext cx="1418894" cy="472965"/>
          </a:xfrm>
          <a:prstGeom prst="rect">
            <a:avLst/>
          </a:prstGeom>
          <a:solidFill>
            <a:schemeClr val="accent1">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6A90C847-79FE-254E-8E38-1ED7D98A7718}"/>
              </a:ext>
            </a:extLst>
          </p:cNvPr>
          <p:cNvCxnSpPr>
            <a:cxnSpLocks/>
          </p:cNvCxnSpPr>
          <p:nvPr/>
        </p:nvCxnSpPr>
        <p:spPr>
          <a:xfrm flipH="1">
            <a:off x="5349969" y="3101699"/>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21A274-286C-D547-A6A3-ABF502C68467}"/>
              </a:ext>
            </a:extLst>
          </p:cNvPr>
          <p:cNvCxnSpPr>
            <a:cxnSpLocks/>
          </p:cNvCxnSpPr>
          <p:nvPr/>
        </p:nvCxnSpPr>
        <p:spPr>
          <a:xfrm>
            <a:off x="4877005" y="3101699"/>
            <a:ext cx="47296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DABAAFA-9DE2-0741-85A1-B4D33B8D1A83}"/>
              </a:ext>
            </a:extLst>
          </p:cNvPr>
          <p:cNvCxnSpPr>
            <a:cxnSpLocks/>
          </p:cNvCxnSpPr>
          <p:nvPr/>
        </p:nvCxnSpPr>
        <p:spPr>
          <a:xfrm flipH="1">
            <a:off x="5349969" y="3101699"/>
            <a:ext cx="472966"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7398794-D4ED-CC4B-81D2-6C1E695EAE9C}"/>
              </a:ext>
            </a:extLst>
          </p:cNvPr>
          <p:cNvCxnSpPr>
            <a:cxnSpLocks/>
          </p:cNvCxnSpPr>
          <p:nvPr/>
        </p:nvCxnSpPr>
        <p:spPr>
          <a:xfrm flipH="1">
            <a:off x="5272417" y="5090046"/>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561DCD1-5AA8-0C47-B632-A69533633D1F}"/>
              </a:ext>
            </a:extLst>
          </p:cNvPr>
          <p:cNvCxnSpPr>
            <a:cxnSpLocks/>
          </p:cNvCxnSpPr>
          <p:nvPr/>
        </p:nvCxnSpPr>
        <p:spPr>
          <a:xfrm>
            <a:off x="4799453" y="5090046"/>
            <a:ext cx="47296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068AB06-DE6A-974C-8DF2-E4F73B18FDF8}"/>
              </a:ext>
            </a:extLst>
          </p:cNvPr>
          <p:cNvCxnSpPr>
            <a:cxnSpLocks/>
          </p:cNvCxnSpPr>
          <p:nvPr/>
        </p:nvCxnSpPr>
        <p:spPr>
          <a:xfrm flipH="1">
            <a:off x="5272417" y="5090046"/>
            <a:ext cx="472966"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84DAE33-E989-2B47-985A-8E97A3F97B22}"/>
              </a:ext>
            </a:extLst>
          </p:cNvPr>
          <p:cNvSpPr/>
          <p:nvPr/>
        </p:nvSpPr>
        <p:spPr>
          <a:xfrm>
            <a:off x="5035936" y="5606525"/>
            <a:ext cx="472965" cy="472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51" name="Straight Arrow Connector 50">
            <a:extLst>
              <a:ext uri="{FF2B5EF4-FFF2-40B4-BE49-F238E27FC236}">
                <a16:creationId xmlns:a16="http://schemas.microsoft.com/office/drawing/2014/main" id="{DE01FBDC-231C-CF4D-9353-2AF594B6743E}"/>
              </a:ext>
            </a:extLst>
          </p:cNvPr>
          <p:cNvCxnSpPr>
            <a:cxnSpLocks/>
          </p:cNvCxnSpPr>
          <p:nvPr/>
        </p:nvCxnSpPr>
        <p:spPr>
          <a:xfrm flipH="1">
            <a:off x="5728961" y="4109932"/>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06D6BD7-B2B9-1240-9B00-2F0A13FB7492}"/>
              </a:ext>
            </a:extLst>
          </p:cNvPr>
          <p:cNvCxnSpPr>
            <a:cxnSpLocks/>
          </p:cNvCxnSpPr>
          <p:nvPr/>
        </p:nvCxnSpPr>
        <p:spPr>
          <a:xfrm>
            <a:off x="5255997" y="4109932"/>
            <a:ext cx="47296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CD46421-24A4-FA45-8FC0-3A7681847443}"/>
              </a:ext>
            </a:extLst>
          </p:cNvPr>
          <p:cNvCxnSpPr>
            <a:cxnSpLocks/>
          </p:cNvCxnSpPr>
          <p:nvPr/>
        </p:nvCxnSpPr>
        <p:spPr>
          <a:xfrm flipH="1">
            <a:off x="5728961" y="4109932"/>
            <a:ext cx="472966"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E02C376-6EC9-CE4C-96DF-BB66B81720D6}"/>
              </a:ext>
            </a:extLst>
          </p:cNvPr>
          <p:cNvCxnSpPr>
            <a:cxnSpLocks/>
          </p:cNvCxnSpPr>
          <p:nvPr/>
        </p:nvCxnSpPr>
        <p:spPr>
          <a:xfrm flipH="1">
            <a:off x="6201927" y="3103432"/>
            <a:ext cx="1"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F248AC8-1BBB-6F45-A7D3-D9FCDD0E8042}"/>
              </a:ext>
            </a:extLst>
          </p:cNvPr>
          <p:cNvCxnSpPr>
            <a:cxnSpLocks/>
          </p:cNvCxnSpPr>
          <p:nvPr/>
        </p:nvCxnSpPr>
        <p:spPr>
          <a:xfrm>
            <a:off x="5728963" y="3103432"/>
            <a:ext cx="472964"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CD31C81-8881-294E-9D60-EE90E94486D3}"/>
              </a:ext>
            </a:extLst>
          </p:cNvPr>
          <p:cNvCxnSpPr>
            <a:cxnSpLocks/>
          </p:cNvCxnSpPr>
          <p:nvPr/>
        </p:nvCxnSpPr>
        <p:spPr>
          <a:xfrm flipH="1">
            <a:off x="6201927" y="3103432"/>
            <a:ext cx="472966" cy="53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33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ADAA-5C56-CA49-88E7-9FB775A19307}"/>
              </a:ext>
            </a:extLst>
          </p:cNvPr>
          <p:cNvSpPr>
            <a:spLocks noGrp="1"/>
          </p:cNvSpPr>
          <p:nvPr>
            <p:ph type="title"/>
          </p:nvPr>
        </p:nvSpPr>
        <p:spPr/>
        <p:txBody>
          <a:bodyPr/>
          <a:lstStyle/>
          <a:p>
            <a:r>
              <a:rPr lang="en-US" dirty="0"/>
              <a:t>Method for Finding CNN: Constraint-Satisfaction of Layers</a:t>
            </a:r>
          </a:p>
        </p:txBody>
      </p:sp>
      <p:sp>
        <p:nvSpPr>
          <p:cNvPr id="3" name="Content Placeholder 2">
            <a:extLst>
              <a:ext uri="{FF2B5EF4-FFF2-40B4-BE49-F238E27FC236}">
                <a16:creationId xmlns:a16="http://schemas.microsoft.com/office/drawing/2014/main" id="{999100D7-F60B-E746-BD87-FD9F21B979C6}"/>
              </a:ext>
            </a:extLst>
          </p:cNvPr>
          <p:cNvSpPr>
            <a:spLocks noGrp="1"/>
          </p:cNvSpPr>
          <p:nvPr>
            <p:ph idx="1"/>
          </p:nvPr>
        </p:nvSpPr>
        <p:spPr/>
        <p:txBody>
          <a:bodyPr/>
          <a:lstStyle/>
          <a:p>
            <a:r>
              <a:rPr lang="en-US" dirty="0" err="1"/>
              <a:t>Width</a:t>
            </a:r>
            <a:r>
              <a:rPr lang="en-US" baseline="-25000" dirty="0" err="1"/>
              <a:t>out</a:t>
            </a:r>
            <a:r>
              <a:rPr lang="en-US" dirty="0"/>
              <a:t> = (</a:t>
            </a:r>
            <a:r>
              <a:rPr lang="en-US" dirty="0" err="1"/>
              <a:t>Width</a:t>
            </a:r>
            <a:r>
              <a:rPr lang="en-US" baseline="-25000" dirty="0" err="1"/>
              <a:t>in</a:t>
            </a:r>
            <a:r>
              <a:rPr lang="en-US" dirty="0"/>
              <a:t> – </a:t>
            </a:r>
            <a:r>
              <a:rPr lang="en-US" dirty="0" err="1"/>
              <a:t>Width</a:t>
            </a:r>
            <a:r>
              <a:rPr lang="en-US" baseline="-25000" dirty="0" err="1"/>
              <a:t>kernel</a:t>
            </a:r>
            <a:r>
              <a:rPr lang="en-US" dirty="0"/>
              <a:t> + 2 * </a:t>
            </a:r>
            <a:r>
              <a:rPr lang="en-US" dirty="0" err="1"/>
              <a:t>Width</a:t>
            </a:r>
            <a:r>
              <a:rPr lang="en-US" baseline="-25000" dirty="0" err="1"/>
              <a:t>pad</a:t>
            </a:r>
            <a:r>
              <a:rPr lang="en-US" dirty="0"/>
              <a:t> ) / </a:t>
            </a:r>
            <a:r>
              <a:rPr lang="en-US" dirty="0" err="1"/>
              <a:t>W</a:t>
            </a:r>
            <a:r>
              <a:rPr lang="en-US" baseline="-25000" dirty="0" err="1"/>
              <a:t>stride</a:t>
            </a:r>
            <a:r>
              <a:rPr lang="en-US" dirty="0"/>
              <a:t> + 1</a:t>
            </a:r>
          </a:p>
          <a:p>
            <a:r>
              <a:rPr lang="en-US" dirty="0"/>
              <a:t>Find a set of (kernel size, padding size, and stride size) for each convolutional layer such that</a:t>
            </a:r>
          </a:p>
          <a:p>
            <a:pPr lvl="1"/>
            <a:r>
              <a:rPr lang="en-US" dirty="0"/>
              <a:t>The final output has the same resolution as input.</a:t>
            </a:r>
          </a:p>
        </p:txBody>
      </p:sp>
    </p:spTree>
    <p:extLst>
      <p:ext uri="{BB962C8B-B14F-4D97-AF65-F5344CB8AC3E}">
        <p14:creationId xmlns:p14="http://schemas.microsoft.com/office/powerpoint/2010/main" val="2530680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A4D2F-486B-EA45-BC1D-6DFEAB344973}"/>
              </a:ext>
            </a:extLst>
          </p:cNvPr>
          <p:cNvSpPr>
            <a:spLocks noGrp="1"/>
          </p:cNvSpPr>
          <p:nvPr>
            <p:ph type="title"/>
          </p:nvPr>
        </p:nvSpPr>
        <p:spPr/>
        <p:txBody>
          <a:bodyPr/>
          <a:lstStyle/>
          <a:p>
            <a:r>
              <a:rPr lang="en-US" dirty="0"/>
              <a:t>Conclusions and Future Work</a:t>
            </a:r>
          </a:p>
        </p:txBody>
      </p:sp>
      <p:sp>
        <p:nvSpPr>
          <p:cNvPr id="3" name="Content Placeholder 2">
            <a:extLst>
              <a:ext uri="{FF2B5EF4-FFF2-40B4-BE49-F238E27FC236}">
                <a16:creationId xmlns:a16="http://schemas.microsoft.com/office/drawing/2014/main" id="{A7703767-18E2-364F-9479-313FA162F4C4}"/>
              </a:ext>
            </a:extLst>
          </p:cNvPr>
          <p:cNvSpPr>
            <a:spLocks noGrp="1"/>
          </p:cNvSpPr>
          <p:nvPr>
            <p:ph idx="1"/>
          </p:nvPr>
        </p:nvSpPr>
        <p:spPr/>
        <p:txBody>
          <a:bodyPr/>
          <a:lstStyle/>
          <a:p>
            <a:r>
              <a:rPr lang="en-US" dirty="0"/>
              <a:t>Research Contribution</a:t>
            </a:r>
          </a:p>
          <a:p>
            <a:pPr lvl="1"/>
            <a:r>
              <a:rPr lang="en-US" dirty="0"/>
              <a:t>Investigated the role of convolution.</a:t>
            </a:r>
          </a:p>
          <a:p>
            <a:pPr lvl="2"/>
            <a:r>
              <a:rPr lang="en-US" dirty="0"/>
              <a:t>Compare </a:t>
            </a:r>
            <a:r>
              <a:rPr lang="en-US" dirty="0" err="1"/>
              <a:t>LeNets</a:t>
            </a:r>
            <a:r>
              <a:rPr lang="en-US" dirty="0"/>
              <a:t> with FCNs – shallow FCNs do not seem to perform better than </a:t>
            </a:r>
            <a:r>
              <a:rPr lang="en-US" dirty="0" err="1"/>
              <a:t>LeNets</a:t>
            </a:r>
            <a:r>
              <a:rPr lang="en-US" dirty="0"/>
              <a:t>.</a:t>
            </a:r>
          </a:p>
          <a:p>
            <a:pPr lvl="2"/>
            <a:r>
              <a:rPr lang="en-US" dirty="0"/>
              <a:t>Studied the role of kernel sizes – the ideal kernel size makes the receptive field approximate the input size</a:t>
            </a:r>
          </a:p>
          <a:p>
            <a:pPr lvl="1"/>
            <a:endParaRPr lang="en-US" dirty="0"/>
          </a:p>
          <a:p>
            <a:r>
              <a:rPr lang="en-US" dirty="0"/>
              <a:t>Future work</a:t>
            </a:r>
          </a:p>
          <a:p>
            <a:pPr lvl="1"/>
            <a:r>
              <a:rPr lang="en-US" dirty="0"/>
              <a:t>Vary the number of kernels for each convolutional layer.</a:t>
            </a:r>
          </a:p>
          <a:p>
            <a:pPr lvl="1"/>
            <a:r>
              <a:rPr lang="en-US" dirty="0"/>
              <a:t>Vary the number of convolutional layers.</a:t>
            </a:r>
          </a:p>
          <a:p>
            <a:pPr lvl="1"/>
            <a:r>
              <a:rPr lang="en-US" dirty="0"/>
              <a:t>Vary the bottleneck size of MLPs to extract features that generalize better.</a:t>
            </a:r>
          </a:p>
        </p:txBody>
      </p:sp>
    </p:spTree>
    <p:extLst>
      <p:ext uri="{BB962C8B-B14F-4D97-AF65-F5344CB8AC3E}">
        <p14:creationId xmlns:p14="http://schemas.microsoft.com/office/powerpoint/2010/main" val="3773312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3DE15-F247-3445-A698-1988C9DC303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kern="1200" dirty="0">
                <a:solidFill>
                  <a:srgbClr val="FFFFFF"/>
                </a:solidFill>
                <a:latin typeface="+mj-lt"/>
                <a:ea typeface="+mj-ea"/>
                <a:cs typeface="+mj-cs"/>
              </a:rPr>
              <a:t>Ultrasound Beamforming: Transmit (1)</a:t>
            </a:r>
          </a:p>
        </p:txBody>
      </p:sp>
      <p:pic>
        <p:nvPicPr>
          <p:cNvPr id="4" name="Content Placeholder 3">
            <a:extLst>
              <a:ext uri="{FF2B5EF4-FFF2-40B4-BE49-F238E27FC236}">
                <a16:creationId xmlns:a16="http://schemas.microsoft.com/office/drawing/2014/main" id="{6D6FDB5F-055F-7049-A5C3-EA7A3EAAFF54}"/>
              </a:ext>
            </a:extLst>
          </p:cNvPr>
          <p:cNvPicPr>
            <a:picLocks noGrp="1" noChangeAspect="1"/>
          </p:cNvPicPr>
          <p:nvPr>
            <p:ph idx="1"/>
          </p:nvPr>
        </p:nvPicPr>
        <p:blipFill>
          <a:blip r:embed="rId3"/>
          <a:stretch>
            <a:fillRect/>
          </a:stretch>
        </p:blipFill>
        <p:spPr>
          <a:xfrm>
            <a:off x="5153822" y="975392"/>
            <a:ext cx="6553545" cy="4915158"/>
          </a:xfrm>
          <a:prstGeom prst="rect">
            <a:avLst/>
          </a:prstGeom>
        </p:spPr>
      </p:pic>
    </p:spTree>
    <p:extLst>
      <p:ext uri="{BB962C8B-B14F-4D97-AF65-F5344CB8AC3E}">
        <p14:creationId xmlns:p14="http://schemas.microsoft.com/office/powerpoint/2010/main" val="677207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7CA42E-88DD-C04F-8187-6EC2BC5E0BE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Ultrasound Beamforming: Transmit (2)</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B3BBCC-1CB8-1A48-AC40-075ED7482D2E}"/>
              </a:ext>
            </a:extLst>
          </p:cNvPr>
          <p:cNvPicPr>
            <a:picLocks noChangeAspect="1"/>
          </p:cNvPicPr>
          <p:nvPr/>
        </p:nvPicPr>
        <p:blipFill>
          <a:blip r:embed="rId3"/>
          <a:stretch>
            <a:fillRect/>
          </a:stretch>
        </p:blipFill>
        <p:spPr>
          <a:xfrm>
            <a:off x="2844549" y="2509911"/>
            <a:ext cx="6447802" cy="3997637"/>
          </a:xfrm>
          <a:prstGeom prst="rect">
            <a:avLst/>
          </a:prstGeom>
        </p:spPr>
      </p:pic>
      <p:sp>
        <p:nvSpPr>
          <p:cNvPr id="5" name="TextBox 4">
            <a:extLst>
              <a:ext uri="{FF2B5EF4-FFF2-40B4-BE49-F238E27FC236}">
                <a16:creationId xmlns:a16="http://schemas.microsoft.com/office/drawing/2014/main" id="{63B73779-C644-9047-8945-E659FE99A983}"/>
              </a:ext>
            </a:extLst>
          </p:cNvPr>
          <p:cNvSpPr txBox="1"/>
          <p:nvPr/>
        </p:nvSpPr>
        <p:spPr>
          <a:xfrm>
            <a:off x="4256116" y="4324063"/>
            <a:ext cx="720069" cy="369332"/>
          </a:xfrm>
          <a:prstGeom prst="rect">
            <a:avLst/>
          </a:prstGeom>
          <a:noFill/>
        </p:spPr>
        <p:txBody>
          <a:bodyPr wrap="none" rtlCol="0">
            <a:spAutoFit/>
          </a:bodyPr>
          <a:lstStyle/>
          <a:p>
            <a:r>
              <a:rPr lang="en-US" dirty="0"/>
              <a:t>Beam</a:t>
            </a:r>
          </a:p>
        </p:txBody>
      </p:sp>
    </p:spTree>
    <p:extLst>
      <p:ext uri="{BB962C8B-B14F-4D97-AF65-F5344CB8AC3E}">
        <p14:creationId xmlns:p14="http://schemas.microsoft.com/office/powerpoint/2010/main" val="2353973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7CA42E-88DD-C04F-8187-6EC2BC5E0BED}"/>
              </a:ext>
            </a:extLst>
          </p:cNvPr>
          <p:cNvSpPr>
            <a:spLocks noGrp="1"/>
          </p:cNvSpPr>
          <p:nvPr>
            <p:ph type="title"/>
          </p:nvPr>
        </p:nvSpPr>
        <p:spPr>
          <a:xfrm>
            <a:off x="526073" y="483203"/>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Ultrasound Beamforming: Transmit (3)</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2" descr="page33image3323920">
            <a:extLst>
              <a:ext uri="{FF2B5EF4-FFF2-40B4-BE49-F238E27FC236}">
                <a16:creationId xmlns:a16="http://schemas.microsoft.com/office/drawing/2014/main" id="{FB926A29-16F8-DD40-B78E-CCE72162A0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0595" y="2509911"/>
            <a:ext cx="4555711"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541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7CA42E-88DD-C04F-8187-6EC2BC5E0BE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Ultrasound Beamforming: Transmit</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C4043E-5884-7E40-8CA4-097469058C84}"/>
              </a:ext>
            </a:extLst>
          </p:cNvPr>
          <p:cNvSpPr/>
          <p:nvPr/>
        </p:nvSpPr>
        <p:spPr>
          <a:xfrm>
            <a:off x="201046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51028-F2F6-874F-B553-B848B4375DC2}"/>
              </a:ext>
            </a:extLst>
          </p:cNvPr>
          <p:cNvSpPr/>
          <p:nvPr/>
        </p:nvSpPr>
        <p:spPr>
          <a:xfrm>
            <a:off x="218346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46A808-D430-314B-B70C-6981A17D0C4C}"/>
              </a:ext>
            </a:extLst>
          </p:cNvPr>
          <p:cNvSpPr/>
          <p:nvPr/>
        </p:nvSpPr>
        <p:spPr>
          <a:xfrm>
            <a:off x="235645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BEEB868-5EE9-6643-B291-4C7DE5DBB978}"/>
              </a:ext>
            </a:extLst>
          </p:cNvPr>
          <p:cNvSpPr/>
          <p:nvPr/>
        </p:nvSpPr>
        <p:spPr>
          <a:xfrm>
            <a:off x="252945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77DF79F-B770-0E44-905A-8E18C8BB5477}"/>
              </a:ext>
            </a:extLst>
          </p:cNvPr>
          <p:cNvSpPr/>
          <p:nvPr/>
        </p:nvSpPr>
        <p:spPr>
          <a:xfrm>
            <a:off x="270244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FEB8F35-CB23-1142-AF97-8C5FB4D23009}"/>
              </a:ext>
            </a:extLst>
          </p:cNvPr>
          <p:cNvSpPr/>
          <p:nvPr/>
        </p:nvSpPr>
        <p:spPr>
          <a:xfrm>
            <a:off x="287544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A85CF0-ECAE-E84E-9A02-F6F2F5F3C7FE}"/>
              </a:ext>
            </a:extLst>
          </p:cNvPr>
          <p:cNvSpPr/>
          <p:nvPr/>
        </p:nvSpPr>
        <p:spPr>
          <a:xfrm>
            <a:off x="3048435"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DCBF0D-91D0-DD4A-A4A0-65C2BCFE570D}"/>
              </a:ext>
            </a:extLst>
          </p:cNvPr>
          <p:cNvSpPr/>
          <p:nvPr/>
        </p:nvSpPr>
        <p:spPr>
          <a:xfrm>
            <a:off x="3221430"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6C62DC1-0D4B-CD45-8F03-3A752AED3B3E}"/>
              </a:ext>
            </a:extLst>
          </p:cNvPr>
          <p:cNvSpPr/>
          <p:nvPr/>
        </p:nvSpPr>
        <p:spPr>
          <a:xfrm>
            <a:off x="339426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BAC20D6-77EE-1040-9707-DB9FEB8A9253}"/>
              </a:ext>
            </a:extLst>
          </p:cNvPr>
          <p:cNvSpPr/>
          <p:nvPr/>
        </p:nvSpPr>
        <p:spPr>
          <a:xfrm>
            <a:off x="356726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C417329-969D-A643-836D-0315DE67F96A}"/>
              </a:ext>
            </a:extLst>
          </p:cNvPr>
          <p:cNvSpPr/>
          <p:nvPr/>
        </p:nvSpPr>
        <p:spPr>
          <a:xfrm>
            <a:off x="374025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7FBEEDB-58FB-BB4A-8E4C-D6B1E02337DF}"/>
              </a:ext>
            </a:extLst>
          </p:cNvPr>
          <p:cNvSpPr/>
          <p:nvPr/>
        </p:nvSpPr>
        <p:spPr>
          <a:xfrm>
            <a:off x="391325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7FDCB23-5D88-D74E-A037-D47E25ABEBD2}"/>
              </a:ext>
            </a:extLst>
          </p:cNvPr>
          <p:cNvSpPr/>
          <p:nvPr/>
        </p:nvSpPr>
        <p:spPr>
          <a:xfrm>
            <a:off x="408624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D5EBBB-3D56-414D-984E-0862B703C30E}"/>
              </a:ext>
            </a:extLst>
          </p:cNvPr>
          <p:cNvSpPr/>
          <p:nvPr/>
        </p:nvSpPr>
        <p:spPr>
          <a:xfrm>
            <a:off x="425924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EF8E39C-0AA4-7B43-9353-2CAC91F03E52}"/>
              </a:ext>
            </a:extLst>
          </p:cNvPr>
          <p:cNvSpPr/>
          <p:nvPr/>
        </p:nvSpPr>
        <p:spPr>
          <a:xfrm>
            <a:off x="443223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B101AC3-C766-2448-9B93-14CFBC0AE87B}"/>
              </a:ext>
            </a:extLst>
          </p:cNvPr>
          <p:cNvSpPr/>
          <p:nvPr/>
        </p:nvSpPr>
        <p:spPr>
          <a:xfrm>
            <a:off x="460523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4335686-13E0-8543-AEA5-9F4152DDDEB3}"/>
              </a:ext>
            </a:extLst>
          </p:cNvPr>
          <p:cNvSpPr/>
          <p:nvPr/>
        </p:nvSpPr>
        <p:spPr>
          <a:xfrm>
            <a:off x="2702445" y="5164949"/>
            <a:ext cx="420130" cy="42013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4CEF812-98B3-7648-B633-0528EFACFD5E}"/>
              </a:ext>
            </a:extLst>
          </p:cNvPr>
          <p:cNvGrpSpPr/>
          <p:nvPr/>
        </p:nvGrpSpPr>
        <p:grpSpPr>
          <a:xfrm>
            <a:off x="5840641" y="2553783"/>
            <a:ext cx="5549900" cy="4165600"/>
            <a:chOff x="6139900" y="1539631"/>
            <a:chExt cx="5549900" cy="4165600"/>
          </a:xfrm>
        </p:grpSpPr>
        <p:pic>
          <p:nvPicPr>
            <p:cNvPr id="36" name="Picture 35">
              <a:extLst>
                <a:ext uri="{FF2B5EF4-FFF2-40B4-BE49-F238E27FC236}">
                  <a16:creationId xmlns:a16="http://schemas.microsoft.com/office/drawing/2014/main" id="{CF4D7D86-722E-9640-A4BD-76D0660FBCF5}"/>
                </a:ext>
              </a:extLst>
            </p:cNvPr>
            <p:cNvPicPr>
              <a:picLocks noChangeAspect="1"/>
            </p:cNvPicPr>
            <p:nvPr/>
          </p:nvPicPr>
          <p:blipFill>
            <a:blip r:embed="rId3">
              <a:alphaModFix amt="43000"/>
            </a:blip>
            <a:stretch>
              <a:fillRect/>
            </a:stretch>
          </p:blipFill>
          <p:spPr>
            <a:xfrm>
              <a:off x="6139900" y="1539631"/>
              <a:ext cx="5549900" cy="4165600"/>
            </a:xfrm>
            <a:prstGeom prst="rect">
              <a:avLst/>
            </a:prstGeom>
          </p:spPr>
        </p:pic>
        <p:pic>
          <p:nvPicPr>
            <p:cNvPr id="37" name="Picture 36">
              <a:extLst>
                <a:ext uri="{FF2B5EF4-FFF2-40B4-BE49-F238E27FC236}">
                  <a16:creationId xmlns:a16="http://schemas.microsoft.com/office/drawing/2014/main" id="{CF6BA211-82E2-9446-B257-10B4F7B1A70D}"/>
                </a:ext>
              </a:extLst>
            </p:cNvPr>
            <p:cNvPicPr>
              <a:picLocks noChangeAspect="1"/>
            </p:cNvPicPr>
            <p:nvPr/>
          </p:nvPicPr>
          <p:blipFill rotWithShape="1">
            <a:blip r:embed="rId3"/>
            <a:srcRect l="17454" r="76319"/>
            <a:stretch/>
          </p:blipFill>
          <p:spPr>
            <a:xfrm>
              <a:off x="7097724" y="1539631"/>
              <a:ext cx="345834" cy="4165600"/>
            </a:xfrm>
            <a:prstGeom prst="rect">
              <a:avLst/>
            </a:prstGeom>
          </p:spPr>
        </p:pic>
      </p:grpSp>
      <p:cxnSp>
        <p:nvCxnSpPr>
          <p:cNvPr id="4" name="Elbow Connector 3">
            <a:extLst>
              <a:ext uri="{FF2B5EF4-FFF2-40B4-BE49-F238E27FC236}">
                <a16:creationId xmlns:a16="http://schemas.microsoft.com/office/drawing/2014/main" id="{A91CC37E-1C01-EC43-9EAA-6ED6CA5EC987}"/>
              </a:ext>
            </a:extLst>
          </p:cNvPr>
          <p:cNvCxnSpPr>
            <a:cxnSpLocks/>
            <a:stCxn id="12" idx="0"/>
            <a:endCxn id="29" idx="0"/>
          </p:cNvCxnSpPr>
          <p:nvPr/>
        </p:nvCxnSpPr>
        <p:spPr>
          <a:xfrm rot="5400000" flipH="1" flipV="1">
            <a:off x="3394347" y="2003841"/>
            <a:ext cx="12700" cy="2594769"/>
          </a:xfrm>
          <a:prstGeom prst="bentConnector3">
            <a:avLst>
              <a:gd name="adj1" fmla="val 180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53FDDD8-5616-D74A-BBD0-A8E018DFB733}"/>
              </a:ext>
            </a:extLst>
          </p:cNvPr>
          <p:cNvSpPr txBox="1"/>
          <p:nvPr/>
        </p:nvSpPr>
        <p:spPr>
          <a:xfrm>
            <a:off x="2529450" y="2553783"/>
            <a:ext cx="1511439" cy="369332"/>
          </a:xfrm>
          <a:prstGeom prst="rect">
            <a:avLst/>
          </a:prstGeom>
          <a:noFill/>
        </p:spPr>
        <p:txBody>
          <a:bodyPr wrap="none" rtlCol="0">
            <a:spAutoFit/>
          </a:bodyPr>
          <a:lstStyle/>
          <a:p>
            <a:r>
              <a:rPr lang="en-US" dirty="0"/>
              <a:t>128 elements</a:t>
            </a:r>
          </a:p>
        </p:txBody>
      </p:sp>
      <p:cxnSp>
        <p:nvCxnSpPr>
          <p:cNvPr id="42" name="Straight Arrow Connector 41">
            <a:extLst>
              <a:ext uri="{FF2B5EF4-FFF2-40B4-BE49-F238E27FC236}">
                <a16:creationId xmlns:a16="http://schemas.microsoft.com/office/drawing/2014/main" id="{48515956-0571-D347-8152-B5012EFC9426}"/>
              </a:ext>
            </a:extLst>
          </p:cNvPr>
          <p:cNvCxnSpPr/>
          <p:nvPr/>
        </p:nvCxnSpPr>
        <p:spPr>
          <a:xfrm flipV="1">
            <a:off x="2103312" y="3721355"/>
            <a:ext cx="0" cy="701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A7195F4-F540-804E-A507-D5CA95ACEE22}"/>
              </a:ext>
            </a:extLst>
          </p:cNvPr>
          <p:cNvSpPr txBox="1"/>
          <p:nvPr/>
        </p:nvSpPr>
        <p:spPr>
          <a:xfrm>
            <a:off x="1142657" y="4527945"/>
            <a:ext cx="1646285" cy="369332"/>
          </a:xfrm>
          <a:prstGeom prst="rect">
            <a:avLst/>
          </a:prstGeom>
          <a:noFill/>
        </p:spPr>
        <p:txBody>
          <a:bodyPr wrap="none" rtlCol="0">
            <a:spAutoFit/>
          </a:bodyPr>
          <a:lstStyle/>
          <a:p>
            <a:r>
              <a:rPr lang="en-US" dirty="0"/>
              <a:t>Center element</a:t>
            </a:r>
          </a:p>
        </p:txBody>
      </p:sp>
      <p:sp>
        <p:nvSpPr>
          <p:cNvPr id="44" name="TextBox 43">
            <a:extLst>
              <a:ext uri="{FF2B5EF4-FFF2-40B4-BE49-F238E27FC236}">
                <a16:creationId xmlns:a16="http://schemas.microsoft.com/office/drawing/2014/main" id="{253C8D8E-13C7-1A49-B68D-F3A238863C9D}"/>
              </a:ext>
            </a:extLst>
          </p:cNvPr>
          <p:cNvSpPr txBox="1"/>
          <p:nvPr/>
        </p:nvSpPr>
        <p:spPr>
          <a:xfrm>
            <a:off x="2356455" y="4035492"/>
            <a:ext cx="2264723" cy="369332"/>
          </a:xfrm>
          <a:prstGeom prst="rect">
            <a:avLst/>
          </a:prstGeom>
          <a:noFill/>
        </p:spPr>
        <p:txBody>
          <a:bodyPr wrap="none" rtlCol="0">
            <a:spAutoFit/>
          </a:bodyPr>
          <a:lstStyle/>
          <a:p>
            <a:r>
              <a:rPr lang="en-US" dirty="0"/>
              <a:t>1</a:t>
            </a:r>
            <a:r>
              <a:rPr lang="en-US" baseline="30000" dirty="0"/>
              <a:t>st</a:t>
            </a:r>
            <a:r>
              <a:rPr lang="en-US" dirty="0"/>
              <a:t> beam, 65 elements</a:t>
            </a:r>
          </a:p>
        </p:txBody>
      </p:sp>
      <p:cxnSp>
        <p:nvCxnSpPr>
          <p:cNvPr id="46" name="Elbow Connector 45">
            <a:extLst>
              <a:ext uri="{FF2B5EF4-FFF2-40B4-BE49-F238E27FC236}">
                <a16:creationId xmlns:a16="http://schemas.microsoft.com/office/drawing/2014/main" id="{5F8F579A-4F58-514C-8F41-2D8FFC7A5475}"/>
              </a:ext>
            </a:extLst>
          </p:cNvPr>
          <p:cNvCxnSpPr>
            <a:stCxn id="12" idx="2"/>
            <a:endCxn id="17" idx="2"/>
          </p:cNvCxnSpPr>
          <p:nvPr/>
        </p:nvCxnSpPr>
        <p:spPr>
          <a:xfrm rot="16200000" flipH="1">
            <a:off x="2529450" y="3288867"/>
            <a:ext cx="12700" cy="864975"/>
          </a:xfrm>
          <a:prstGeom prst="bentConnector3">
            <a:avLst>
              <a:gd name="adj1" fmla="val 180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46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7CA42E-88DD-C04F-8187-6EC2BC5E0BE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Ultrasound Beamforming: Transmit</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617A426A-F134-AF48-AAAD-0DF4B1C17E55}"/>
              </a:ext>
            </a:extLst>
          </p:cNvPr>
          <p:cNvSpPr/>
          <p:nvPr/>
        </p:nvSpPr>
        <p:spPr>
          <a:xfrm>
            <a:off x="201046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4885548-AC42-7B44-8A68-F3D14DA144ED}"/>
              </a:ext>
            </a:extLst>
          </p:cNvPr>
          <p:cNvSpPr/>
          <p:nvPr/>
        </p:nvSpPr>
        <p:spPr>
          <a:xfrm>
            <a:off x="218346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E1D8275-DA5B-8F4A-ACE4-4DBA8FCEA20B}"/>
              </a:ext>
            </a:extLst>
          </p:cNvPr>
          <p:cNvSpPr/>
          <p:nvPr/>
        </p:nvSpPr>
        <p:spPr>
          <a:xfrm>
            <a:off x="235645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DC3E560-14DC-0848-8B75-4EE25A70F7E3}"/>
              </a:ext>
            </a:extLst>
          </p:cNvPr>
          <p:cNvSpPr/>
          <p:nvPr/>
        </p:nvSpPr>
        <p:spPr>
          <a:xfrm>
            <a:off x="252945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6ECAC76-15CF-A14F-8F57-ABDA732AB342}"/>
              </a:ext>
            </a:extLst>
          </p:cNvPr>
          <p:cNvSpPr/>
          <p:nvPr/>
        </p:nvSpPr>
        <p:spPr>
          <a:xfrm>
            <a:off x="2702445"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27DC79A-3F94-6840-BB96-BF99D97A4049}"/>
              </a:ext>
            </a:extLst>
          </p:cNvPr>
          <p:cNvSpPr/>
          <p:nvPr/>
        </p:nvSpPr>
        <p:spPr>
          <a:xfrm>
            <a:off x="2875440" y="3301225"/>
            <a:ext cx="172995" cy="42013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BE74435-2E65-8B43-BA50-8A62D26FF99B}"/>
              </a:ext>
            </a:extLst>
          </p:cNvPr>
          <p:cNvSpPr/>
          <p:nvPr/>
        </p:nvSpPr>
        <p:spPr>
          <a:xfrm>
            <a:off x="3048435"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7649072-5305-B546-8F8E-411AB80CB016}"/>
              </a:ext>
            </a:extLst>
          </p:cNvPr>
          <p:cNvSpPr/>
          <p:nvPr/>
        </p:nvSpPr>
        <p:spPr>
          <a:xfrm>
            <a:off x="3221430"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05841E1-976E-3F46-968E-B229F9E08B0B}"/>
              </a:ext>
            </a:extLst>
          </p:cNvPr>
          <p:cNvSpPr/>
          <p:nvPr/>
        </p:nvSpPr>
        <p:spPr>
          <a:xfrm>
            <a:off x="339426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7E0F41E-3374-C142-A4CF-5C43CE639F69}"/>
              </a:ext>
            </a:extLst>
          </p:cNvPr>
          <p:cNvSpPr/>
          <p:nvPr/>
        </p:nvSpPr>
        <p:spPr>
          <a:xfrm>
            <a:off x="356726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5F13D83-448D-DC47-975E-ECCCC21D797C}"/>
              </a:ext>
            </a:extLst>
          </p:cNvPr>
          <p:cNvSpPr/>
          <p:nvPr/>
        </p:nvSpPr>
        <p:spPr>
          <a:xfrm>
            <a:off x="374025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D9057E5-CB0D-1041-AD81-74D920FD0254}"/>
              </a:ext>
            </a:extLst>
          </p:cNvPr>
          <p:cNvSpPr/>
          <p:nvPr/>
        </p:nvSpPr>
        <p:spPr>
          <a:xfrm>
            <a:off x="391325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F4FA61C-6FDF-CB41-B35C-368920984A2A}"/>
              </a:ext>
            </a:extLst>
          </p:cNvPr>
          <p:cNvSpPr/>
          <p:nvPr/>
        </p:nvSpPr>
        <p:spPr>
          <a:xfrm>
            <a:off x="408624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B79BED94-902C-2741-831D-5A02B3A4B693}"/>
              </a:ext>
            </a:extLst>
          </p:cNvPr>
          <p:cNvSpPr/>
          <p:nvPr/>
        </p:nvSpPr>
        <p:spPr>
          <a:xfrm>
            <a:off x="425924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65473E9A-6F9E-3E47-AC1A-459CDEDDB833}"/>
              </a:ext>
            </a:extLst>
          </p:cNvPr>
          <p:cNvSpPr/>
          <p:nvPr/>
        </p:nvSpPr>
        <p:spPr>
          <a:xfrm>
            <a:off x="4432239"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DEE3851A-ABDD-914B-987E-EE4C8461D09D}"/>
              </a:ext>
            </a:extLst>
          </p:cNvPr>
          <p:cNvSpPr/>
          <p:nvPr/>
        </p:nvSpPr>
        <p:spPr>
          <a:xfrm>
            <a:off x="4605234" y="3301225"/>
            <a:ext cx="172995" cy="4201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FCAEDAA-FE6A-F34F-8576-7F31F228491C}"/>
              </a:ext>
            </a:extLst>
          </p:cNvPr>
          <p:cNvSpPr/>
          <p:nvPr/>
        </p:nvSpPr>
        <p:spPr>
          <a:xfrm>
            <a:off x="2702445" y="5164949"/>
            <a:ext cx="420130" cy="42013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Elbow Connector 112">
            <a:extLst>
              <a:ext uri="{FF2B5EF4-FFF2-40B4-BE49-F238E27FC236}">
                <a16:creationId xmlns:a16="http://schemas.microsoft.com/office/drawing/2014/main" id="{34DB3EC0-559E-564E-82DC-6A2DCF1EBE08}"/>
              </a:ext>
            </a:extLst>
          </p:cNvPr>
          <p:cNvCxnSpPr>
            <a:cxnSpLocks/>
            <a:stCxn id="96" idx="0"/>
            <a:endCxn id="111" idx="0"/>
          </p:cNvCxnSpPr>
          <p:nvPr/>
        </p:nvCxnSpPr>
        <p:spPr>
          <a:xfrm rot="5400000" flipH="1" flipV="1">
            <a:off x="3394347" y="2003841"/>
            <a:ext cx="12700" cy="2594769"/>
          </a:xfrm>
          <a:prstGeom prst="bentConnector3">
            <a:avLst>
              <a:gd name="adj1" fmla="val 180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2E52A41F-AE47-3D4D-8496-DA1589FAD825}"/>
              </a:ext>
            </a:extLst>
          </p:cNvPr>
          <p:cNvSpPr txBox="1"/>
          <p:nvPr/>
        </p:nvSpPr>
        <p:spPr>
          <a:xfrm>
            <a:off x="2529450" y="2553783"/>
            <a:ext cx="1511439" cy="369332"/>
          </a:xfrm>
          <a:prstGeom prst="rect">
            <a:avLst/>
          </a:prstGeom>
          <a:noFill/>
        </p:spPr>
        <p:txBody>
          <a:bodyPr wrap="none" rtlCol="0">
            <a:spAutoFit/>
          </a:bodyPr>
          <a:lstStyle/>
          <a:p>
            <a:r>
              <a:rPr lang="en-US" dirty="0"/>
              <a:t>128 elements</a:t>
            </a:r>
          </a:p>
        </p:txBody>
      </p:sp>
      <p:cxnSp>
        <p:nvCxnSpPr>
          <p:cNvPr id="115" name="Straight Arrow Connector 114">
            <a:extLst>
              <a:ext uri="{FF2B5EF4-FFF2-40B4-BE49-F238E27FC236}">
                <a16:creationId xmlns:a16="http://schemas.microsoft.com/office/drawing/2014/main" id="{206B7685-36B1-D24B-B753-26F14695D2FE}"/>
              </a:ext>
            </a:extLst>
          </p:cNvPr>
          <p:cNvCxnSpPr/>
          <p:nvPr/>
        </p:nvCxnSpPr>
        <p:spPr>
          <a:xfrm flipV="1">
            <a:off x="2259675" y="3721355"/>
            <a:ext cx="0" cy="701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31C68A7-FDA2-B745-BAE5-FEF9FB42D53C}"/>
              </a:ext>
            </a:extLst>
          </p:cNvPr>
          <p:cNvSpPr txBox="1"/>
          <p:nvPr/>
        </p:nvSpPr>
        <p:spPr>
          <a:xfrm>
            <a:off x="1229155" y="4551842"/>
            <a:ext cx="1646285" cy="369332"/>
          </a:xfrm>
          <a:prstGeom prst="rect">
            <a:avLst/>
          </a:prstGeom>
          <a:noFill/>
        </p:spPr>
        <p:txBody>
          <a:bodyPr wrap="none" rtlCol="0">
            <a:spAutoFit/>
          </a:bodyPr>
          <a:lstStyle/>
          <a:p>
            <a:r>
              <a:rPr lang="en-US" dirty="0"/>
              <a:t>Center element</a:t>
            </a:r>
          </a:p>
        </p:txBody>
      </p:sp>
      <p:grpSp>
        <p:nvGrpSpPr>
          <p:cNvPr id="117" name="Group 116">
            <a:extLst>
              <a:ext uri="{FF2B5EF4-FFF2-40B4-BE49-F238E27FC236}">
                <a16:creationId xmlns:a16="http://schemas.microsoft.com/office/drawing/2014/main" id="{E542E5CF-C57D-4543-A235-099D901963FC}"/>
              </a:ext>
            </a:extLst>
          </p:cNvPr>
          <p:cNvGrpSpPr/>
          <p:nvPr/>
        </p:nvGrpSpPr>
        <p:grpSpPr>
          <a:xfrm>
            <a:off x="5840641" y="2553783"/>
            <a:ext cx="5549900" cy="4165600"/>
            <a:chOff x="6139900" y="1539631"/>
            <a:chExt cx="5549900" cy="4165600"/>
          </a:xfrm>
        </p:grpSpPr>
        <p:pic>
          <p:nvPicPr>
            <p:cNvPr id="118" name="Picture 117">
              <a:extLst>
                <a:ext uri="{FF2B5EF4-FFF2-40B4-BE49-F238E27FC236}">
                  <a16:creationId xmlns:a16="http://schemas.microsoft.com/office/drawing/2014/main" id="{02F4F07E-E8EB-1B46-A8C6-9EC49C0A3258}"/>
                </a:ext>
              </a:extLst>
            </p:cNvPr>
            <p:cNvPicPr>
              <a:picLocks noChangeAspect="1"/>
            </p:cNvPicPr>
            <p:nvPr/>
          </p:nvPicPr>
          <p:blipFill>
            <a:blip r:embed="rId3">
              <a:alphaModFix amt="43000"/>
            </a:blip>
            <a:stretch>
              <a:fillRect/>
            </a:stretch>
          </p:blipFill>
          <p:spPr>
            <a:xfrm>
              <a:off x="6139900" y="1539631"/>
              <a:ext cx="5549900" cy="4165600"/>
            </a:xfrm>
            <a:prstGeom prst="rect">
              <a:avLst/>
            </a:prstGeom>
          </p:spPr>
        </p:pic>
        <p:pic>
          <p:nvPicPr>
            <p:cNvPr id="119" name="Picture 118">
              <a:extLst>
                <a:ext uri="{FF2B5EF4-FFF2-40B4-BE49-F238E27FC236}">
                  <a16:creationId xmlns:a16="http://schemas.microsoft.com/office/drawing/2014/main" id="{CAE30293-B52E-5945-9C03-353BE05F32F8}"/>
                </a:ext>
              </a:extLst>
            </p:cNvPr>
            <p:cNvPicPr>
              <a:picLocks noChangeAspect="1"/>
            </p:cNvPicPr>
            <p:nvPr/>
          </p:nvPicPr>
          <p:blipFill rotWithShape="1">
            <a:blip r:embed="rId3"/>
            <a:srcRect l="23681" r="70089"/>
            <a:stretch/>
          </p:blipFill>
          <p:spPr>
            <a:xfrm>
              <a:off x="7443557" y="1539631"/>
              <a:ext cx="345989" cy="4165600"/>
            </a:xfrm>
            <a:prstGeom prst="rect">
              <a:avLst/>
            </a:prstGeom>
          </p:spPr>
        </p:pic>
      </p:grpSp>
      <p:sp>
        <p:nvSpPr>
          <p:cNvPr id="120" name="TextBox 119">
            <a:extLst>
              <a:ext uri="{FF2B5EF4-FFF2-40B4-BE49-F238E27FC236}">
                <a16:creationId xmlns:a16="http://schemas.microsoft.com/office/drawing/2014/main" id="{57F652E2-F7EC-BC4E-8613-6574D5DEF308}"/>
              </a:ext>
            </a:extLst>
          </p:cNvPr>
          <p:cNvSpPr txBox="1"/>
          <p:nvPr/>
        </p:nvSpPr>
        <p:spPr>
          <a:xfrm>
            <a:off x="2356455" y="4035492"/>
            <a:ext cx="2314544" cy="369332"/>
          </a:xfrm>
          <a:prstGeom prst="rect">
            <a:avLst/>
          </a:prstGeom>
          <a:noFill/>
        </p:spPr>
        <p:txBody>
          <a:bodyPr wrap="none" rtlCol="0">
            <a:spAutoFit/>
          </a:bodyPr>
          <a:lstStyle/>
          <a:p>
            <a:r>
              <a:rPr lang="en-US" dirty="0"/>
              <a:t>2</a:t>
            </a:r>
            <a:r>
              <a:rPr lang="en-US" baseline="30000" dirty="0"/>
              <a:t>nd</a:t>
            </a:r>
            <a:r>
              <a:rPr lang="en-US" dirty="0"/>
              <a:t> beam, 65 elements</a:t>
            </a:r>
          </a:p>
        </p:txBody>
      </p:sp>
    </p:spTree>
    <p:extLst>
      <p:ext uri="{BB962C8B-B14F-4D97-AF65-F5344CB8AC3E}">
        <p14:creationId xmlns:p14="http://schemas.microsoft.com/office/powerpoint/2010/main" val="641723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2095</Words>
  <Application>Microsoft Macintosh PowerPoint</Application>
  <PresentationFormat>Widescreen</PresentationFormat>
  <Paragraphs>268</Paragraphs>
  <Slides>49</Slides>
  <Notes>42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Noise Suppression in Ultrasound Beamforming Using Convolutional Neural Networks</vt:lpstr>
      <vt:lpstr>Diagnostic Medical Ultrasound</vt:lpstr>
      <vt:lpstr>Ultrasound Basic Principles: 1. Transducer</vt:lpstr>
      <vt:lpstr>Ultrasound Basic Principles: 2. Pulse-Echo</vt:lpstr>
      <vt:lpstr>Ultrasound Beamforming: Transmit (1)</vt:lpstr>
      <vt:lpstr>Ultrasound Beamforming: Transmit (2)</vt:lpstr>
      <vt:lpstr>Ultrasound Beamforming: Transmit (3)</vt:lpstr>
      <vt:lpstr>Ultrasound Beamforming: Transmit</vt:lpstr>
      <vt:lpstr>Ultrasound Beamforming: Transmit</vt:lpstr>
      <vt:lpstr>Ultrasound Beamforming: Transmit</vt:lpstr>
      <vt:lpstr>Ultrasound Beamforming: Transmit</vt:lpstr>
      <vt:lpstr>Ultrasound Beamforming: Transmit</vt:lpstr>
      <vt:lpstr>Receive: Delay-and-Sum Beamforming</vt:lpstr>
      <vt:lpstr>Receive: Delay-and-Sum Beamforming</vt:lpstr>
      <vt:lpstr>Issue: Side Lobe Artifacts</vt:lpstr>
      <vt:lpstr>Motivation/Related Work: 1. Classic Approaches</vt:lpstr>
      <vt:lpstr>Motivation/Related Work: 2. Machine Learning Approaches</vt:lpstr>
      <vt:lpstr>Other Approach: Frequency-Domain MLP</vt:lpstr>
      <vt:lpstr>Simulate Training Data</vt:lpstr>
      <vt:lpstr>Neural-Network Beamforming</vt:lpstr>
      <vt:lpstr>Metric 1: Contrast-to-Noise Ratio (CNR)</vt:lpstr>
      <vt:lpstr>Metric 2: Contrast Ratio (CR)</vt:lpstr>
      <vt:lpstr>Metrics 3: Speckle SNR</vt:lpstr>
      <vt:lpstr>Training Data: Three Modes</vt:lpstr>
      <vt:lpstr>Input Groupings</vt:lpstr>
      <vt:lpstr>CNN Arch 1: “LeNet”</vt:lpstr>
      <vt:lpstr>Results: DAS &lt; LeNet ≈ MLP</vt:lpstr>
      <vt:lpstr>Results: DAS &lt; LeNet ≈ MLP</vt:lpstr>
      <vt:lpstr>In Vivo Results: DAS &lt; LeNet ≈ MLP</vt:lpstr>
      <vt:lpstr>Input-Output Analysis: Training, Accept Case</vt:lpstr>
      <vt:lpstr>Input-Output Analysis: Training, Reject Case</vt:lpstr>
      <vt:lpstr>Input-Output Analysis: Training, Mixed Case</vt:lpstr>
      <vt:lpstr>Input-Output Analysis: Test, Mixed Case</vt:lpstr>
      <vt:lpstr>Challenges 1: Train/Test Domain Mismatch</vt:lpstr>
      <vt:lpstr>Challenges 2: Learning Objective Mismatch</vt:lpstr>
      <vt:lpstr>CNR vs. Number of Weights. LeNet More Robust?</vt:lpstr>
      <vt:lpstr>CNN Arch 2: Fully-Convolutional Networks (FCN-4)</vt:lpstr>
      <vt:lpstr>Results: DAS &lt; FCN-4 &lt; LeNet ≈ MLP</vt:lpstr>
      <vt:lpstr>In Vivo Results: DAS &lt; FCN-4 &lt; LeNet ≈ MLP</vt:lpstr>
      <vt:lpstr>Results: DAS &lt; FCN-4 &lt; LeNet &lt; MLP</vt:lpstr>
      <vt:lpstr>The Effective Receptive Field of Convolution</vt:lpstr>
      <vt:lpstr>The Effective Receptive Field of Convolution</vt:lpstr>
      <vt:lpstr>The Effective Receptive Field of Convolution</vt:lpstr>
      <vt:lpstr>Are Convolutions Helpful? 1. CNR vs. Kernel Size</vt:lpstr>
      <vt:lpstr>FCN-4’s Receptive Field Size</vt:lpstr>
      <vt:lpstr>The Effective Receptive Field of Convolution</vt:lpstr>
      <vt:lpstr>The Effective Receptive Field of Convolution</vt:lpstr>
      <vt:lpstr>Method for Finding CNN: Constraint-Satisfaction of Layers</vt:lpstr>
      <vt:lpstr>Conclusions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Noise Suppression in Ultrasound Beamforming Using Convolutional Neural Networks</dc:title>
  <dc:creator>Chen, Zhanwen</dc:creator>
  <cp:lastModifiedBy>Chen, Zhanwen</cp:lastModifiedBy>
  <cp:revision>29</cp:revision>
  <dcterms:created xsi:type="dcterms:W3CDTF">2019-11-11T15:27:19Z</dcterms:created>
  <dcterms:modified xsi:type="dcterms:W3CDTF">2019-11-11T16:08:08Z</dcterms:modified>
</cp:coreProperties>
</file>